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 id="2147483668" r:id="rId2"/>
  </p:sldMasterIdLst>
  <p:notesMasterIdLst>
    <p:notesMasterId r:id="rId34"/>
  </p:notesMasterIdLst>
  <p:sldIdLst>
    <p:sldId id="256" r:id="rId3"/>
    <p:sldId id="257" r:id="rId4"/>
    <p:sldId id="258" r:id="rId5"/>
    <p:sldId id="259" r:id="rId6"/>
    <p:sldId id="260" r:id="rId7"/>
    <p:sldId id="261" r:id="rId8"/>
    <p:sldId id="292" r:id="rId9"/>
    <p:sldId id="268" r:id="rId10"/>
    <p:sldId id="269" r:id="rId11"/>
    <p:sldId id="263" r:id="rId12"/>
    <p:sldId id="264" r:id="rId13"/>
    <p:sldId id="293" r:id="rId14"/>
    <p:sldId id="297" r:id="rId15"/>
    <p:sldId id="265" r:id="rId16"/>
    <p:sldId id="266" r:id="rId17"/>
    <p:sldId id="274" r:id="rId18"/>
    <p:sldId id="282" r:id="rId19"/>
    <p:sldId id="267" r:id="rId20"/>
    <p:sldId id="270" r:id="rId21"/>
    <p:sldId id="271" r:id="rId22"/>
    <p:sldId id="272" r:id="rId23"/>
    <p:sldId id="283" r:id="rId24"/>
    <p:sldId id="284" r:id="rId25"/>
    <p:sldId id="285" r:id="rId26"/>
    <p:sldId id="286" r:id="rId27"/>
    <p:sldId id="294" r:id="rId28"/>
    <p:sldId id="295" r:id="rId29"/>
    <p:sldId id="296" r:id="rId30"/>
    <p:sldId id="290" r:id="rId31"/>
    <p:sldId id="291" r:id="rId32"/>
    <p:sldId id="281" r:id="rId3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snapToGrid="0">
      <p:cViewPr varScale="1">
        <p:scale>
          <a:sx n="92" d="100"/>
          <a:sy n="92" d="100"/>
        </p:scale>
        <p:origin x="-450" y="-10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21" Type="http://schemas.openxmlformats.org/officeDocument/2006/relationships/slide" Target="slides/slide19.xml"/><Relationship Id="rId34" Type="http://schemas.openxmlformats.org/officeDocument/2006/relationships/notesMaster" Target="notesMasters/notesMaster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theme" Target="theme/theme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viewProps" Target="viewProps.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presProps" Target="presProps.xml"/><Relationship Id="rId8" Type="http://schemas.openxmlformats.org/officeDocument/2006/relationships/slide" Target="slides/slide6.xml"/><Relationship Id="rId3" Type="http://schemas.openxmlformats.org/officeDocument/2006/relationships/slide" Target="slides/slide1.xml"/></Relationships>
</file>

<file path=ppt/diagrams/colors1.xml><?xml version="1.0" encoding="utf-8"?>
<dgm:colorsDef xmlns:dgm="http://schemas.openxmlformats.org/drawingml/2006/diagram" xmlns:a="http://schemas.openxmlformats.org/drawingml/2006/main" uniqueId="urn:microsoft.com/office/officeart/2005/8/colors/accent1_3">
  <dgm:title val=""/>
  <dgm:desc val=""/>
  <dgm:catLst>
    <dgm:cat type="accent1" pri="11300"/>
  </dgm:catLst>
  <dgm:styleLbl name="node0">
    <dgm:fillClrLst meth="repeat">
      <a:schemeClr val="accent1">
        <a:shade val="80000"/>
      </a:schemeClr>
    </dgm:fillClrLst>
    <dgm:linClrLst meth="repeat">
      <a:schemeClr val="lt1"/>
    </dgm:linClrLst>
    <dgm:effectClrLst/>
    <dgm:txLinClrLst/>
    <dgm:txFillClrLst/>
    <dgm:txEffectClrLst/>
  </dgm:styleLbl>
  <dgm:styleLbl name="alignNode1">
    <dgm:fillClrLst>
      <a:schemeClr val="accent1">
        <a:shade val="80000"/>
      </a:schemeClr>
      <a:schemeClr val="accent1">
        <a:tint val="70000"/>
      </a:schemeClr>
    </dgm:fillClrLst>
    <dgm:linClrLst>
      <a:schemeClr val="accent1">
        <a:shade val="80000"/>
      </a:schemeClr>
      <a:schemeClr val="accent1">
        <a:tint val="70000"/>
      </a:schemeClr>
    </dgm:linClrLst>
    <dgm:effectClrLst/>
    <dgm:txLinClrLst/>
    <dgm:txFillClrLst/>
    <dgm:txEffectClrLst/>
  </dgm:styleLbl>
  <dgm:styleLbl name="node1">
    <dgm:fillClrLst>
      <a:schemeClr val="accent1">
        <a:shade val="80000"/>
      </a:schemeClr>
      <a:schemeClr val="accent1">
        <a:tint val="70000"/>
      </a:schemeClr>
    </dgm:fillClrLst>
    <dgm:linClrLst meth="repeat">
      <a:schemeClr val="lt1"/>
    </dgm:linClrLst>
    <dgm:effectClrLst/>
    <dgm:txLinClrLst/>
    <dgm:txFillClrLst/>
    <dgm:txEffectClrLst/>
  </dgm:styleLbl>
  <dgm:styleLbl name="lnNode1">
    <dgm:fillClrLst>
      <a:schemeClr val="accent1">
        <a:shade val="80000"/>
      </a:schemeClr>
      <a:schemeClr val="accent1">
        <a:tint val="70000"/>
      </a:schemeClr>
    </dgm:fillClrLst>
    <dgm:linClrLst meth="repeat">
      <a:schemeClr val="lt1"/>
    </dgm:linClrLst>
    <dgm:effectClrLst/>
    <dgm:txLinClrLst/>
    <dgm:txFillClrLst/>
    <dgm:txEffectClrLst/>
  </dgm:styleLbl>
  <dgm:styleLbl name="vennNode1">
    <dgm:fillClrLst>
      <a:schemeClr val="accent1">
        <a:shade val="80000"/>
        <a:alpha val="50000"/>
      </a:schemeClr>
      <a:schemeClr val="accent1">
        <a:tint val="70000"/>
        <a:alpha val="50000"/>
      </a:schemeClr>
    </dgm:fillClrLst>
    <dgm:linClrLst meth="repeat">
      <a:schemeClr val="lt1"/>
    </dgm:linClrLst>
    <dgm:effectClrLst/>
    <dgm:txLinClrLst/>
    <dgm:txFillClrLst/>
    <dgm:txEffectClrLst/>
  </dgm:styleLbl>
  <dgm:styleLbl name="node2">
    <dgm:fillClrLst>
      <a:schemeClr val="accent1">
        <a:tint val="99000"/>
      </a:schemeClr>
    </dgm:fillClrLst>
    <dgm:linClrLst meth="repeat">
      <a:schemeClr val="lt1"/>
    </dgm:linClrLst>
    <dgm:effectClrLst/>
    <dgm:txLinClrLst/>
    <dgm:txFillClrLst/>
    <dgm:txEffectClrLst/>
  </dgm:styleLbl>
  <dgm:styleLbl name="node3">
    <dgm:fillClrLst>
      <a:schemeClr val="accent1">
        <a:tint val="80000"/>
      </a:schemeClr>
    </dgm:fillClrLst>
    <dgm:linClrLst meth="repeat">
      <a:schemeClr val="lt1"/>
    </dgm:linClrLst>
    <dgm:effectClrLst/>
    <dgm:txLinClrLst/>
    <dgm:txFillClrLst/>
    <dgm:txEffectClrLst/>
  </dgm:styleLbl>
  <dgm:styleLbl name="node4">
    <dgm:fillClrLst>
      <a:schemeClr val="accent1">
        <a:tint val="70000"/>
      </a:schemeClr>
    </dgm:fillClrLst>
    <dgm:linClrLst meth="repeat">
      <a:schemeClr val="lt1"/>
    </dgm:linClrLst>
    <dgm:effectClrLst/>
    <dgm:txLinClrLst/>
    <dgm:txFillClrLst/>
    <dgm:txEffectClrLst/>
  </dgm:styleLbl>
  <dgm:styleLbl name="f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dgm:txEffectClrLst/>
  </dgm:styleLbl>
  <dgm:styleLbl name="f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b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sibTrans1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shade val="80000"/>
      </a:schemeClr>
    </dgm:fillClrLst>
    <dgm:linClrLst meth="repeat">
      <a:schemeClr val="lt1"/>
    </dgm:linClrLst>
    <dgm:effectClrLst/>
    <dgm:txLinClrLst/>
    <dgm:txFillClrLst/>
    <dgm:txEffectClrLst/>
  </dgm:styleLbl>
  <dgm:styleLbl name="asst1">
    <dgm:fillClrLst meth="repeat">
      <a:schemeClr val="accent1">
        <a:shade val="80000"/>
      </a:schemeClr>
    </dgm:fillClrLst>
    <dgm:linClrLst meth="repeat">
      <a:schemeClr val="lt1"/>
    </dgm:linClrLst>
    <dgm:effectClrLst/>
    <dgm:txLinClrLst/>
    <dgm:txFillClrLst/>
    <dgm:txEffectClrLst/>
  </dgm:styleLbl>
  <dgm:styleLbl name="asst2">
    <dgm:fillClrLst>
      <a:schemeClr val="accent1">
        <a:tint val="99000"/>
      </a:schemeClr>
    </dgm:fillClrLst>
    <dgm:linClrLst meth="repeat">
      <a:schemeClr val="lt1"/>
    </dgm:linClrLst>
    <dgm:effectClrLst/>
    <dgm:txLinClrLst/>
    <dgm:txFillClrLst/>
    <dgm:txEffectClrLst/>
  </dgm:styleLbl>
  <dgm:styleLbl name="asst3">
    <dgm:fillClrLst>
      <a:schemeClr val="accent1">
        <a:tint val="80000"/>
      </a:schemeClr>
    </dgm:fillClrLst>
    <dgm:linClrLst meth="repeat">
      <a:schemeClr val="lt1"/>
    </dgm:linClrLst>
    <dgm:effectClrLst/>
    <dgm:txLinClrLst/>
    <dgm:txFillClrLst/>
    <dgm:txEffectClrLst/>
  </dgm:styleLbl>
  <dgm:styleLbl name="asst4">
    <dgm:fillClrLst>
      <a:schemeClr val="accent1">
        <a:tint val="70000"/>
      </a:schemeClr>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lt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9000"/>
      </a:schemeClr>
    </dgm:fillClrLst>
    <dgm:linClrLst meth="repeat">
      <a:schemeClr val="accent1">
        <a:tint val="99000"/>
      </a:schemeClr>
    </dgm:linClrLst>
    <dgm:effectClrLst/>
    <dgm:txLinClrLst/>
    <dgm:txFillClrLst meth="repeat">
      <a:schemeClr val="tx1"/>
    </dgm:txFillClrLst>
    <dgm:txEffectClrLst/>
  </dgm:styleLbl>
  <dgm:styleLbl name="parChTrans1D3">
    <dgm:fillClrLst meth="repeat">
      <a:schemeClr val="accent1">
        <a:tint val="80000"/>
      </a:schemeClr>
    </dgm:fillClrLst>
    <dgm:linClrLst meth="repeat">
      <a:schemeClr val="accent1">
        <a:tint val="80000"/>
      </a:schemeClr>
    </dgm:linClrLst>
    <dgm:effectClrLst/>
    <dgm:txLinClrLst/>
    <dgm:txFillClrLst meth="repeat">
      <a:schemeClr val="tx1"/>
    </dgm:txFillClrLst>
    <dgm:txEffectClrLst/>
  </dgm:styleLbl>
  <dgm:styleLbl name="parChTrans1D4">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9E383601-E9E3-4781-A032-D0C8D4061664}" type="doc">
      <dgm:prSet loTypeId="urn:microsoft.com/office/officeart/2005/8/layout/default#1" loCatId="list" qsTypeId="urn:microsoft.com/office/officeart/2005/8/quickstyle/3d1" qsCatId="3D" csTypeId="urn:microsoft.com/office/officeart/2005/8/colors/accent1_3" csCatId="accent1" phldr="1"/>
      <dgm:spPr/>
      <dgm:t>
        <a:bodyPr/>
        <a:lstStyle/>
        <a:p>
          <a:endParaRPr lang="en-GB"/>
        </a:p>
      </dgm:t>
    </dgm:pt>
    <dgm:pt modelId="{0CD77AD7-0A14-40A6-93F9-7243933DADE1}">
      <dgm:prSet phldrT="[Text]" custT="1"/>
      <dgm:spPr>
        <a:solidFill>
          <a:schemeClr val="accent2"/>
        </a:solidFill>
      </dgm:spPr>
      <dgm:t>
        <a:bodyPr/>
        <a:lstStyle/>
        <a:p>
          <a:r>
            <a:rPr lang="en-US" sz="2000" b="0" cap="none" spc="0" dirty="0" smtClean="0">
              <a:ln w="0"/>
              <a:solidFill>
                <a:schemeClr val="tx1"/>
              </a:solidFill>
              <a:effectLst>
                <a:outerShdw blurRad="38100" dist="19050" dir="2700000" algn="tl" rotWithShape="0">
                  <a:schemeClr val="dk1">
                    <a:alpha val="40000"/>
                  </a:schemeClr>
                </a:outerShdw>
              </a:effectLst>
            </a:rPr>
            <a:t>1 </a:t>
          </a:r>
          <a:r>
            <a:rPr lang="ru-RU" sz="2000" b="0" cap="none" spc="0" dirty="0" smtClean="0">
              <a:ln w="0"/>
              <a:solidFill>
                <a:schemeClr val="tx1"/>
              </a:solidFill>
              <a:effectLst>
                <a:outerShdw blurRad="38100" dist="19050" dir="2700000" algn="tl" rotWithShape="0">
                  <a:schemeClr val="dk1">
                    <a:alpha val="40000"/>
                  </a:schemeClr>
                </a:outerShdw>
              </a:effectLst>
            </a:rPr>
            <a:t>„Повишаване броя на успешно интегрираните чрез образователната система деца и ученици от маргинализирани общности, включително роми“</a:t>
          </a:r>
          <a:endParaRPr lang="en-GB" sz="2000" b="0" cap="none" spc="0" dirty="0">
            <a:ln w="0"/>
            <a:solidFill>
              <a:schemeClr val="tx1"/>
            </a:solidFill>
            <a:effectLst>
              <a:outerShdw blurRad="38100" dist="19050" dir="2700000" algn="tl" rotWithShape="0">
                <a:schemeClr val="dk1">
                  <a:alpha val="40000"/>
                </a:schemeClr>
              </a:outerShdw>
            </a:effectLst>
          </a:endParaRPr>
        </a:p>
      </dgm:t>
    </dgm:pt>
    <dgm:pt modelId="{EA9D114D-DAC7-4868-AC2C-34B59699DCF7}" type="parTrans" cxnId="{52EE5F07-C8D4-4D13-A0A2-83A77FE4B07D}">
      <dgm:prSet/>
      <dgm:spPr/>
      <dgm:t>
        <a:bodyPr/>
        <a:lstStyle/>
        <a:p>
          <a:endParaRPr lang="en-GB"/>
        </a:p>
      </dgm:t>
    </dgm:pt>
    <dgm:pt modelId="{CAC19D09-61AE-4453-9B7F-C1370C8259C5}" type="sibTrans" cxnId="{52EE5F07-C8D4-4D13-A0A2-83A77FE4B07D}">
      <dgm:prSet/>
      <dgm:spPr/>
      <dgm:t>
        <a:bodyPr/>
        <a:lstStyle/>
        <a:p>
          <a:endParaRPr lang="en-GB"/>
        </a:p>
      </dgm:t>
    </dgm:pt>
    <dgm:pt modelId="{2CA12811-90CC-47F3-A618-C061DA398CBF}">
      <dgm:prSet phldrT="[Text]" custT="1"/>
      <dgm:spPr>
        <a:solidFill>
          <a:schemeClr val="accent1"/>
        </a:solidFill>
      </dgm:spPr>
      <dgm:t>
        <a:bodyPr/>
        <a:lstStyle/>
        <a:p>
          <a:r>
            <a:rPr lang="ru-RU" sz="2000" b="0" cap="none" spc="0" dirty="0" smtClean="0">
              <a:ln w="0"/>
              <a:solidFill>
                <a:schemeClr val="tx1"/>
              </a:solidFill>
              <a:effectLst>
                <a:outerShdw blurRad="38100" dist="19050" dir="2700000" algn="tl" rotWithShape="0">
                  <a:schemeClr val="dk1">
                    <a:alpha val="40000"/>
                  </a:schemeClr>
                </a:outerShdw>
              </a:effectLst>
            </a:rPr>
            <a:t>9ii „Социално-икономическа интеграция на маргинализирани общности като ромите“</a:t>
          </a:r>
          <a:endParaRPr lang="en-GB" sz="2000" b="0" cap="none" spc="0" dirty="0">
            <a:ln w="0"/>
            <a:solidFill>
              <a:schemeClr val="tx1"/>
            </a:solidFill>
            <a:effectLst>
              <a:outerShdw blurRad="38100" dist="19050" dir="2700000" algn="tl" rotWithShape="0">
                <a:schemeClr val="dk1">
                  <a:alpha val="40000"/>
                </a:schemeClr>
              </a:outerShdw>
            </a:effectLst>
          </a:endParaRPr>
        </a:p>
      </dgm:t>
    </dgm:pt>
    <dgm:pt modelId="{2532656A-3A4B-4E6E-81D3-9C9593075B53}" type="parTrans" cxnId="{509B41C4-07C9-46F7-A699-DD681392E676}">
      <dgm:prSet/>
      <dgm:spPr/>
      <dgm:t>
        <a:bodyPr/>
        <a:lstStyle/>
        <a:p>
          <a:endParaRPr lang="en-GB"/>
        </a:p>
      </dgm:t>
    </dgm:pt>
    <dgm:pt modelId="{94965A13-86CE-4BEB-939A-53871E47FA83}" type="sibTrans" cxnId="{509B41C4-07C9-46F7-A699-DD681392E676}">
      <dgm:prSet/>
      <dgm:spPr/>
      <dgm:t>
        <a:bodyPr/>
        <a:lstStyle/>
        <a:p>
          <a:endParaRPr lang="en-GB"/>
        </a:p>
      </dgm:t>
    </dgm:pt>
    <dgm:pt modelId="{5B48DEE2-F14F-4917-ACC5-364E08497CBD}" type="pres">
      <dgm:prSet presAssocID="{9E383601-E9E3-4781-A032-D0C8D4061664}" presName="diagram" presStyleCnt="0">
        <dgm:presLayoutVars>
          <dgm:dir/>
          <dgm:resizeHandles val="exact"/>
        </dgm:presLayoutVars>
      </dgm:prSet>
      <dgm:spPr/>
      <dgm:t>
        <a:bodyPr/>
        <a:lstStyle/>
        <a:p>
          <a:endParaRPr lang="en-GB"/>
        </a:p>
      </dgm:t>
    </dgm:pt>
    <dgm:pt modelId="{162664CF-787F-44C6-BECE-073395418DA9}" type="pres">
      <dgm:prSet presAssocID="{0CD77AD7-0A14-40A6-93F9-7243933DADE1}" presName="node" presStyleLbl="node1" presStyleIdx="0" presStyleCnt="2" custScaleX="39892" custScaleY="27692" custLinFactNeighborX="50365" custLinFactNeighborY="27401">
        <dgm:presLayoutVars>
          <dgm:bulletEnabled val="1"/>
        </dgm:presLayoutVars>
      </dgm:prSet>
      <dgm:spPr/>
      <dgm:t>
        <a:bodyPr/>
        <a:lstStyle/>
        <a:p>
          <a:endParaRPr lang="en-GB"/>
        </a:p>
      </dgm:t>
    </dgm:pt>
    <dgm:pt modelId="{D21264EA-AADD-44F7-BEEE-460FB5C5956B}" type="pres">
      <dgm:prSet presAssocID="{CAC19D09-61AE-4453-9B7F-C1370C8259C5}" presName="sibTrans" presStyleCnt="0"/>
      <dgm:spPr/>
    </dgm:pt>
    <dgm:pt modelId="{6C4E2328-192E-4096-81F6-6557078D10D2}" type="pres">
      <dgm:prSet presAssocID="{2CA12811-90CC-47F3-A618-C061DA398CBF}" presName="node" presStyleLbl="node1" presStyleIdx="1" presStyleCnt="2" custScaleX="40428" custScaleY="27627" custLinFactNeighborX="-220" custLinFactNeighborY="-19737">
        <dgm:presLayoutVars>
          <dgm:bulletEnabled val="1"/>
        </dgm:presLayoutVars>
      </dgm:prSet>
      <dgm:spPr/>
      <dgm:t>
        <a:bodyPr/>
        <a:lstStyle/>
        <a:p>
          <a:endParaRPr lang="en-GB"/>
        </a:p>
      </dgm:t>
    </dgm:pt>
  </dgm:ptLst>
  <dgm:cxnLst>
    <dgm:cxn modelId="{52EE5F07-C8D4-4D13-A0A2-83A77FE4B07D}" srcId="{9E383601-E9E3-4781-A032-D0C8D4061664}" destId="{0CD77AD7-0A14-40A6-93F9-7243933DADE1}" srcOrd="0" destOrd="0" parTransId="{EA9D114D-DAC7-4868-AC2C-34B59699DCF7}" sibTransId="{CAC19D09-61AE-4453-9B7F-C1370C8259C5}"/>
    <dgm:cxn modelId="{FF0705D6-C421-45F9-AFC0-129C1514F104}" type="presOf" srcId="{9E383601-E9E3-4781-A032-D0C8D4061664}" destId="{5B48DEE2-F14F-4917-ACC5-364E08497CBD}" srcOrd="0" destOrd="0" presId="urn:microsoft.com/office/officeart/2005/8/layout/default#1"/>
    <dgm:cxn modelId="{5778DE10-F2E8-4D7A-9EC2-BB64C96CF4C5}" type="presOf" srcId="{2CA12811-90CC-47F3-A618-C061DA398CBF}" destId="{6C4E2328-192E-4096-81F6-6557078D10D2}" srcOrd="0" destOrd="0" presId="urn:microsoft.com/office/officeart/2005/8/layout/default#1"/>
    <dgm:cxn modelId="{509B41C4-07C9-46F7-A699-DD681392E676}" srcId="{9E383601-E9E3-4781-A032-D0C8D4061664}" destId="{2CA12811-90CC-47F3-A618-C061DA398CBF}" srcOrd="1" destOrd="0" parTransId="{2532656A-3A4B-4E6E-81D3-9C9593075B53}" sibTransId="{94965A13-86CE-4BEB-939A-53871E47FA83}"/>
    <dgm:cxn modelId="{7E458444-6C56-484A-93A3-EB3943B5EB09}" type="presOf" srcId="{0CD77AD7-0A14-40A6-93F9-7243933DADE1}" destId="{162664CF-787F-44C6-BECE-073395418DA9}" srcOrd="0" destOrd="0" presId="urn:microsoft.com/office/officeart/2005/8/layout/default#1"/>
    <dgm:cxn modelId="{E73933DC-3C48-4E39-8AE7-E8E99D1D2BDB}" type="presParOf" srcId="{5B48DEE2-F14F-4917-ACC5-364E08497CBD}" destId="{162664CF-787F-44C6-BECE-073395418DA9}" srcOrd="0" destOrd="0" presId="urn:microsoft.com/office/officeart/2005/8/layout/default#1"/>
    <dgm:cxn modelId="{F329315D-B2AA-4C95-8A44-41EA9330C43C}" type="presParOf" srcId="{5B48DEE2-F14F-4917-ACC5-364E08497CBD}" destId="{D21264EA-AADD-44F7-BEEE-460FB5C5956B}" srcOrd="1" destOrd="0" presId="urn:microsoft.com/office/officeart/2005/8/layout/default#1"/>
    <dgm:cxn modelId="{24FA1963-EDD8-4D0E-8321-8AEC92AC84EE}" type="presParOf" srcId="{5B48DEE2-F14F-4917-ACC5-364E08497CBD}" destId="{6C4E2328-192E-4096-81F6-6557078D10D2}" srcOrd="2" destOrd="0" presId="urn:microsoft.com/office/officeart/2005/8/layout/defaul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62664CF-787F-44C6-BECE-073395418DA9}">
      <dsp:nvSpPr>
        <dsp:cNvPr id="0" name=""/>
        <dsp:cNvSpPr/>
      </dsp:nvSpPr>
      <dsp:spPr>
        <a:xfrm>
          <a:off x="5300730" y="3496444"/>
          <a:ext cx="3827002" cy="1593964"/>
        </a:xfrm>
        <a:prstGeom prst="rect">
          <a:avLst/>
        </a:prstGeom>
        <a:solidFill>
          <a:schemeClr val="accent2"/>
        </a:solidFill>
        <a:ln>
          <a:noFill/>
        </a:ln>
        <a:effectLst>
          <a:outerShdw blurRad="38100" dist="254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b="0" kern="1200" cap="none" spc="0" dirty="0" smtClean="0">
              <a:ln w="0"/>
              <a:solidFill>
                <a:schemeClr val="tx1"/>
              </a:solidFill>
              <a:effectLst>
                <a:outerShdw blurRad="38100" dist="19050" dir="2700000" algn="tl" rotWithShape="0">
                  <a:schemeClr val="dk1">
                    <a:alpha val="40000"/>
                  </a:schemeClr>
                </a:outerShdw>
              </a:effectLst>
            </a:rPr>
            <a:t>1 </a:t>
          </a:r>
          <a:r>
            <a:rPr lang="ru-RU" sz="2000" b="0" kern="1200" cap="none" spc="0" dirty="0" smtClean="0">
              <a:ln w="0"/>
              <a:solidFill>
                <a:schemeClr val="tx1"/>
              </a:solidFill>
              <a:effectLst>
                <a:outerShdw blurRad="38100" dist="19050" dir="2700000" algn="tl" rotWithShape="0">
                  <a:schemeClr val="dk1">
                    <a:alpha val="40000"/>
                  </a:schemeClr>
                </a:outerShdw>
              </a:effectLst>
            </a:rPr>
            <a:t>„Повишаване броя на успешно интегрираните чрез образователната система деца и ученици от маргинализирани общности, включително роми“</a:t>
          </a:r>
          <a:endParaRPr lang="en-GB" sz="2000" b="0" kern="1200" cap="none" spc="0" dirty="0">
            <a:ln w="0"/>
            <a:solidFill>
              <a:schemeClr val="tx1"/>
            </a:solidFill>
            <a:effectLst>
              <a:outerShdw blurRad="38100" dist="19050" dir="2700000" algn="tl" rotWithShape="0">
                <a:schemeClr val="dk1">
                  <a:alpha val="40000"/>
                </a:schemeClr>
              </a:outerShdw>
            </a:effectLst>
          </a:endParaRPr>
        </a:p>
      </dsp:txBody>
      <dsp:txXfrm>
        <a:off x="5300730" y="3496444"/>
        <a:ext cx="3827002" cy="1593964"/>
      </dsp:txXfrm>
    </dsp:sp>
    <dsp:sp modelId="{6C4E2328-192E-4096-81F6-6557078D10D2}">
      <dsp:nvSpPr>
        <dsp:cNvPr id="0" name=""/>
        <dsp:cNvSpPr/>
      </dsp:nvSpPr>
      <dsp:spPr>
        <a:xfrm>
          <a:off x="5234248" y="785030"/>
          <a:ext cx="3878423" cy="1590222"/>
        </a:xfrm>
        <a:prstGeom prst="rect">
          <a:avLst/>
        </a:prstGeom>
        <a:solidFill>
          <a:schemeClr val="accent1"/>
        </a:solidFill>
        <a:ln>
          <a:noFill/>
        </a:ln>
        <a:effectLst>
          <a:outerShdw blurRad="38100" dist="254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ru-RU" sz="2000" b="0" kern="1200" cap="none" spc="0" dirty="0" smtClean="0">
              <a:ln w="0"/>
              <a:solidFill>
                <a:schemeClr val="tx1"/>
              </a:solidFill>
              <a:effectLst>
                <a:outerShdw blurRad="38100" dist="19050" dir="2700000" algn="tl" rotWithShape="0">
                  <a:schemeClr val="dk1">
                    <a:alpha val="40000"/>
                  </a:schemeClr>
                </a:outerShdw>
              </a:effectLst>
            </a:rPr>
            <a:t>9ii „Социално-икономическа интеграция на маргинализирани общности като ромите“</a:t>
          </a:r>
          <a:endParaRPr lang="en-GB" sz="2000" b="0" kern="1200" cap="none" spc="0" dirty="0">
            <a:ln w="0"/>
            <a:solidFill>
              <a:schemeClr val="tx1"/>
            </a:solidFill>
            <a:effectLst>
              <a:outerShdw blurRad="38100" dist="19050" dir="2700000" algn="tl" rotWithShape="0">
                <a:schemeClr val="dk1">
                  <a:alpha val="40000"/>
                </a:schemeClr>
              </a:outerShdw>
            </a:effectLst>
          </a:endParaRPr>
        </a:p>
      </dsp:txBody>
      <dsp:txXfrm>
        <a:off x="5234248" y="785030"/>
        <a:ext cx="3878423" cy="1590222"/>
      </dsp:txXfrm>
    </dsp:sp>
  </dsp:spTree>
</dsp:drawing>
</file>

<file path=ppt/diagrams/layout1.xml><?xml version="1.0" encoding="utf-8"?>
<dgm:layoutDef xmlns:dgm="http://schemas.openxmlformats.org/drawingml/2006/diagram" xmlns:a="http://schemas.openxmlformats.org/drawingml/2006/main" uniqueId="urn:microsoft.com/office/officeart/2005/8/layout/default#1">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D984993-64A4-4AF6-8A2C-1A4C83585A2D}" type="datetimeFigureOut">
              <a:rPr lang="en-GB" smtClean="0"/>
              <a:pPr/>
              <a:t>14/10/2015</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B1D3107-B139-415A-BC72-007330F4F781}" type="slidenum">
              <a:rPr lang="en-GB" smtClean="0"/>
              <a:pPr/>
              <a:t>‹#›</a:t>
            </a:fld>
            <a:endParaRPr lang="en-GB"/>
          </a:p>
        </p:txBody>
      </p:sp>
    </p:spTree>
    <p:extLst>
      <p:ext uri="{BB962C8B-B14F-4D97-AF65-F5344CB8AC3E}">
        <p14:creationId xmlns:p14="http://schemas.microsoft.com/office/powerpoint/2010/main" val="255217474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fld id="{4B1D3107-B139-415A-BC72-007330F4F781}" type="slidenum">
              <a:rPr lang="en-GB" smtClean="0"/>
              <a:pPr/>
              <a:t>19</a:t>
            </a:fld>
            <a:endParaRPr lang="en-GB"/>
          </a:p>
        </p:txBody>
      </p:sp>
    </p:spTree>
    <p:extLst>
      <p:ext uri="{BB962C8B-B14F-4D97-AF65-F5344CB8AC3E}">
        <p14:creationId xmlns:p14="http://schemas.microsoft.com/office/powerpoint/2010/main" val="324546769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3477084080"/>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75596657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152751517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solidFill>
                  <a:prstClr val="black">
                    <a:tint val="75000"/>
                  </a:prstClr>
                </a:solidFill>
              </a:rPr>
              <a:pPr/>
              <a:t>10/14/2015</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6FF9F0C5-380F-41C2-899A-BAC0F0927E16}"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52491079"/>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8" name="Footer Placeholder 7"/>
          <p:cNvSpPr>
            <a:spLocks noGrp="1"/>
          </p:cNvSpPr>
          <p:nvPr>
            <p:ph type="ftr" sz="quarter" idx="11"/>
          </p:nvPr>
        </p:nvSpPr>
        <p:spPr/>
        <p:txBody>
          <a:bodyPr/>
          <a:lstStyle/>
          <a:p>
            <a:endParaRPr lang="en-US" dirty="0">
              <a:solidFill>
                <a:prstClr val="black">
                  <a:tint val="75000"/>
                </a:prstClr>
              </a:solidFill>
            </a:endParaRPr>
          </a:p>
        </p:txBody>
      </p:sp>
      <p:sp>
        <p:nvSpPr>
          <p:cNvPr id="9" name="Slide Number Placeholder 8"/>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35288570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4" name="Footer Placeholder 3"/>
          <p:cNvSpPr>
            <a:spLocks noGrp="1"/>
          </p:cNvSpPr>
          <p:nvPr>
            <p:ph type="ftr" sz="quarter" idx="11"/>
          </p:nvPr>
        </p:nvSpPr>
        <p:spPr/>
        <p:txBody>
          <a:bodyPr/>
          <a:lstStyle/>
          <a:p>
            <a:endParaRPr lang="en-US" dirty="0">
              <a:solidFill>
                <a:prstClr val="black">
                  <a:tint val="75000"/>
                </a:prstClr>
              </a:solidFill>
            </a:endParaRPr>
          </a:p>
        </p:txBody>
      </p:sp>
      <p:sp>
        <p:nvSpPr>
          <p:cNvPr id="5" name="Slide Number Placeholder 4"/>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350726696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3" name="Footer Placeholder 2"/>
          <p:cNvSpPr>
            <a:spLocks noGrp="1"/>
          </p:cNvSpPr>
          <p:nvPr>
            <p:ph type="ftr" sz="quarter" idx="11"/>
          </p:nvPr>
        </p:nvSpPr>
        <p:spPr/>
        <p:txBody>
          <a:bodyPr/>
          <a:lstStyle/>
          <a:p>
            <a:endParaRPr lang="en-US" dirty="0">
              <a:solidFill>
                <a:prstClr val="black">
                  <a:tint val="75000"/>
                </a:prstClr>
              </a:solidFill>
            </a:endParaRPr>
          </a:p>
        </p:txBody>
      </p:sp>
      <p:sp>
        <p:nvSpPr>
          <p:cNvPr id="4" name="Slide Number Placeholder 3"/>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1158846470"/>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2A54C80-263E-416B-A8E0-580EDEADCBDC}" type="datetimeFigureOut">
              <a:rPr lang="en-US" dirty="0">
                <a:solidFill>
                  <a:prstClr val="black">
                    <a:tint val="75000"/>
                  </a:prstClr>
                </a:solidFill>
              </a:rPr>
              <a:pPr/>
              <a:t>10/14/2015</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519954A3-9DFD-4C44-94BA-B95130A3BA1C}"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836787033"/>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3951180264"/>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3476083705"/>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r>
              <a:rPr lang="en-US" sz="8000" dirty="0">
                <a:ln w="3175" cmpd="sng">
                  <a:noFill/>
                </a:ln>
                <a:solidFill>
                  <a:srgbClr val="90C226">
                    <a:lumMod val="60000"/>
                    <a:lumOff val="40000"/>
                  </a:srgbClr>
                </a:solidFill>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r>
              <a:rPr lang="en-US" sz="8000" dirty="0">
                <a:ln w="3175" cmpd="sng">
                  <a:noFill/>
                </a:ln>
                <a:solidFill>
                  <a:srgbClr val="90C226">
                    <a:lumMod val="60000"/>
                    <a:lumOff val="40000"/>
                  </a:srgbClr>
                </a:solidFill>
                <a:latin typeface="Arial"/>
              </a:rPr>
              <a:t>”</a:t>
            </a:r>
            <a:endParaRPr lang="en-US" dirty="0">
              <a:solidFill>
                <a:srgbClr val="90C226">
                  <a:lumMod val="60000"/>
                  <a:lumOff val="40000"/>
                </a:srgbClr>
              </a:solidFill>
              <a:latin typeface="Arial"/>
            </a:endParaRPr>
          </a:p>
        </p:txBody>
      </p:sp>
    </p:spTree>
    <p:extLst>
      <p:ext uri="{BB962C8B-B14F-4D97-AF65-F5344CB8AC3E}">
        <p14:creationId xmlns:p14="http://schemas.microsoft.com/office/powerpoint/2010/main" val="1120956932"/>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2018454254"/>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r>
              <a:rPr lang="en-US" sz="8000" dirty="0">
                <a:ln w="3175" cmpd="sng">
                  <a:noFill/>
                </a:ln>
                <a:solidFill>
                  <a:srgbClr val="90C226">
                    <a:lumMod val="60000"/>
                    <a:lumOff val="40000"/>
                  </a:srgbClr>
                </a:solidFill>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r>
              <a:rPr lang="en-US" sz="8000" dirty="0">
                <a:ln w="3175" cmpd="sng">
                  <a:noFill/>
                </a:ln>
                <a:solidFill>
                  <a:srgbClr val="90C226">
                    <a:lumMod val="60000"/>
                    <a:lumOff val="40000"/>
                  </a:srgbClr>
                </a:solidFill>
                <a:latin typeface="Arial"/>
              </a:rPr>
              <a:t>”</a:t>
            </a:r>
          </a:p>
        </p:txBody>
      </p:sp>
    </p:spTree>
    <p:extLst>
      <p:ext uri="{BB962C8B-B14F-4D97-AF65-F5344CB8AC3E}">
        <p14:creationId xmlns:p14="http://schemas.microsoft.com/office/powerpoint/2010/main" val="342473440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1972986134"/>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89333C77-0158-454C-844F-B7AB9BD7DAD4}"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2230243393"/>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28006983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pPr/>
              <a:t>10/14/2015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2A54C80-263E-416B-A8E0-580EDEADCBDC}" type="datetimeFigureOut">
              <a:rPr lang="en-US" dirty="0"/>
              <a:pPr/>
              <a:t>10/14/2015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10/14/2015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4.xml"/><Relationship Id="rId13" Type="http://schemas.openxmlformats.org/officeDocument/2006/relationships/slideLayout" Target="../slideLayouts/slideLayout29.xml"/><Relationship Id="rId3" Type="http://schemas.openxmlformats.org/officeDocument/2006/relationships/slideLayout" Target="../slideLayouts/slideLayout19.xml"/><Relationship Id="rId7" Type="http://schemas.openxmlformats.org/officeDocument/2006/relationships/slideLayout" Target="../slideLayouts/slideLayout23.xml"/><Relationship Id="rId12" Type="http://schemas.openxmlformats.org/officeDocument/2006/relationships/slideLayout" Target="../slideLayouts/slideLayout28.xml"/><Relationship Id="rId17" Type="http://schemas.openxmlformats.org/officeDocument/2006/relationships/theme" Target="../theme/theme2.xml"/><Relationship Id="rId2" Type="http://schemas.openxmlformats.org/officeDocument/2006/relationships/slideLayout" Target="../slideLayouts/slideLayout18.xml"/><Relationship Id="rId16" Type="http://schemas.openxmlformats.org/officeDocument/2006/relationships/slideLayout" Target="../slideLayouts/slideLayout32.xml"/><Relationship Id="rId1" Type="http://schemas.openxmlformats.org/officeDocument/2006/relationships/slideLayout" Target="../slideLayouts/slideLayout17.xml"/><Relationship Id="rId6" Type="http://schemas.openxmlformats.org/officeDocument/2006/relationships/slideLayout" Target="../slideLayouts/slideLayout22.xml"/><Relationship Id="rId11" Type="http://schemas.openxmlformats.org/officeDocument/2006/relationships/slideLayout" Target="../slideLayouts/slideLayout27.xml"/><Relationship Id="rId5" Type="http://schemas.openxmlformats.org/officeDocument/2006/relationships/slideLayout" Target="../slideLayouts/slideLayout21.xml"/><Relationship Id="rId15" Type="http://schemas.openxmlformats.org/officeDocument/2006/relationships/slideLayout" Target="../slideLayouts/slideLayout31.xml"/><Relationship Id="rId10" Type="http://schemas.openxmlformats.org/officeDocument/2006/relationships/slideLayout" Target="../slideLayouts/slideLayout26.xml"/><Relationship Id="rId4" Type="http://schemas.openxmlformats.org/officeDocument/2006/relationships/slideLayout" Target="../slideLayouts/slideLayout20.xml"/><Relationship Id="rId9" Type="http://schemas.openxmlformats.org/officeDocument/2006/relationships/slideLayout" Target="../slideLayouts/slideLayout25.xml"/><Relationship Id="rId14"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10/14/2015</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solidFill>
                  <a:prstClr val="black">
                    <a:tint val="75000"/>
                  </a:prstClr>
                </a:solidFill>
              </a:rPr>
              <a:pPr/>
              <a:t>10/14/2015</a:t>
            </a:fld>
            <a:endParaRPr lang="en-US" dirty="0">
              <a:solidFill>
                <a:prstClr val="black">
                  <a:tint val="75000"/>
                </a:prstClr>
              </a:solidFill>
            </a:endParaRPr>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solidFill>
                <a:prstClr val="black">
                  <a:tint val="75000"/>
                </a:prstClr>
              </a:solidFill>
            </a:endParaRPr>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solidFill>
                  <a:srgbClr val="90C226"/>
                </a:solidFill>
              </a:rPr>
              <a:pPr/>
              <a:t>‹#›</a:t>
            </a:fld>
            <a:endParaRPr lang="en-US" dirty="0">
              <a:solidFill>
                <a:srgbClr val="90C226"/>
              </a:solidFill>
            </a:endParaRPr>
          </a:p>
        </p:txBody>
      </p:sp>
    </p:spTree>
    <p:extLst>
      <p:ext uri="{BB962C8B-B14F-4D97-AF65-F5344CB8AC3E}">
        <p14:creationId xmlns:p14="http://schemas.microsoft.com/office/powerpoint/2010/main" val="4222243824"/>
      </p:ext>
    </p:extLst>
  </p:cSld>
  <p:clrMap bg1="lt1" tx1="dk1" bg2="lt2" tx2="dk2" accent1="accent1" accent2="accent2" accent3="accent3" accent4="accent4" accent5="accent5" accent6="accent6" hlink="hlink" folHlink="folHlink"/>
  <p:sldLayoutIdLst>
    <p:sldLayoutId id="2147483669" r:id="rId1"/>
    <p:sldLayoutId id="2147483670" r:id="rId2"/>
    <p:sldLayoutId id="2147483671" r:id="rId3"/>
    <p:sldLayoutId id="2147483672" r:id="rId4"/>
    <p:sldLayoutId id="2147483673" r:id="rId5"/>
    <p:sldLayoutId id="2147483674" r:id="rId6"/>
    <p:sldLayoutId id="2147483675" r:id="rId7"/>
    <p:sldLayoutId id="2147483676" r:id="rId8"/>
    <p:sldLayoutId id="2147483677" r:id="rId9"/>
    <p:sldLayoutId id="2147483678" r:id="rId10"/>
    <p:sldLayoutId id="2147483679" r:id="rId11"/>
    <p:sldLayoutId id="2147483680" r:id="rId12"/>
    <p:sldLayoutId id="2147483681" r:id="rId13"/>
    <p:sldLayoutId id="2147483682" r:id="rId14"/>
    <p:sldLayoutId id="2147483683" r:id="rId15"/>
    <p:sldLayoutId id="2147483684"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1.xml"/><Relationship Id="rId4" Type="http://schemas.openxmlformats.org/officeDocument/2006/relationships/image" Target="../media/image3.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hyperlink" Target="https://eumis2020.government.bg/"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07067" y="1947333"/>
            <a:ext cx="7766936" cy="2707045"/>
          </a:xfrm>
        </p:spPr>
        <p:txBody>
          <a:bodyPr/>
          <a:lstStyle/>
          <a:p>
            <a:pPr algn="ctr"/>
            <a:r>
              <a:rPr lang="en-US" sz="3200" dirty="0" smtClean="0"/>
              <a:t/>
            </a:r>
            <a:br>
              <a:rPr lang="en-US" sz="3200" dirty="0" smtClean="0"/>
            </a:br>
            <a:r>
              <a:rPr lang="en-US" sz="3200" dirty="0"/>
              <a:t/>
            </a:r>
            <a:br>
              <a:rPr lang="en-US" sz="3200" dirty="0"/>
            </a:br>
            <a:r>
              <a:rPr lang="en-US" sz="3200" dirty="0" smtClean="0"/>
              <a:t/>
            </a:r>
            <a:br>
              <a:rPr lang="en-US" sz="3200" dirty="0" smtClean="0"/>
            </a:br>
            <a:r>
              <a:rPr lang="en-US" sz="3200" dirty="0" smtClean="0"/>
              <a:t/>
            </a:r>
            <a:br>
              <a:rPr lang="en-US" sz="3200" dirty="0" smtClean="0"/>
            </a:br>
            <a:r>
              <a:rPr lang="en-US" sz="3200" dirty="0" smtClean="0"/>
              <a:t/>
            </a:r>
            <a:br>
              <a:rPr lang="en-US" sz="3200" dirty="0" smtClean="0"/>
            </a:br>
            <a:r>
              <a:rPr lang="en-US" sz="3200" dirty="0" smtClean="0"/>
              <a:t/>
            </a:r>
            <a:br>
              <a:rPr lang="en-US" sz="3200" dirty="0" smtClean="0"/>
            </a:br>
            <a:r>
              <a:rPr lang="en-US" sz="3200" dirty="0" smtClean="0"/>
              <a:t/>
            </a:r>
            <a:br>
              <a:rPr lang="en-US" sz="3200" dirty="0" smtClean="0"/>
            </a:br>
            <a:r>
              <a:rPr lang="en-US" sz="3200" dirty="0" smtClean="0"/>
              <a:t/>
            </a:r>
            <a:br>
              <a:rPr lang="en-US" sz="3200" dirty="0" smtClean="0"/>
            </a:br>
            <a:r>
              <a:rPr lang="en-US" sz="3200" dirty="0" smtClean="0"/>
              <a:t/>
            </a:r>
            <a:br>
              <a:rPr lang="en-US" sz="3200" dirty="0" smtClean="0"/>
            </a:br>
            <a:r>
              <a:rPr lang="en-US" sz="3200" dirty="0" smtClean="0"/>
              <a:t/>
            </a:r>
            <a:br>
              <a:rPr lang="en-US" sz="3200" dirty="0" smtClean="0"/>
            </a:br>
            <a:r>
              <a:rPr lang="bg-BG" sz="3200" dirty="0" smtClean="0"/>
              <a:t/>
            </a:r>
            <a:br>
              <a:rPr lang="bg-BG" sz="3200" dirty="0" smtClean="0"/>
            </a:br>
            <a:r>
              <a:rPr lang="bg-BG" sz="3200" dirty="0"/>
              <a:t/>
            </a:r>
            <a:br>
              <a:rPr lang="bg-BG" sz="3200" dirty="0"/>
            </a:br>
            <a:r>
              <a:rPr lang="ru-RU" sz="3200" b="1" dirty="0" smtClean="0">
                <a:solidFill>
                  <a:schemeClr val="accent2">
                    <a:lumMod val="75000"/>
                  </a:schemeClr>
                </a:solidFill>
                <a:effectLst>
                  <a:outerShdw blurRad="38100" dist="38100" dir="2700000" algn="tl">
                    <a:srgbClr val="000000">
                      <a:alpha val="43137"/>
                    </a:srgbClr>
                  </a:outerShdw>
                </a:effectLst>
              </a:rPr>
              <a:t> </a:t>
            </a:r>
            <a:r>
              <a:rPr lang="ru-RU" sz="3600" b="1" dirty="0" smtClean="0">
                <a:solidFill>
                  <a:schemeClr val="accent2">
                    <a:lumMod val="75000"/>
                  </a:schemeClr>
                </a:solidFill>
                <a:effectLst>
                  <a:outerShdw blurRad="38100" dist="38100" dir="2700000" algn="tl">
                    <a:srgbClr val="000000">
                      <a:alpha val="43137"/>
                    </a:srgbClr>
                  </a:outerShdw>
                </a:effectLst>
              </a:rPr>
              <a:t>„</a:t>
            </a:r>
            <a:r>
              <a:rPr lang="ru-RU" sz="3600" b="1" dirty="0" smtClean="0">
                <a:solidFill>
                  <a:schemeClr val="accent1">
                    <a:lumMod val="50000"/>
                  </a:schemeClr>
                </a:solidFill>
                <a:effectLst>
                  <a:outerShdw blurRad="38100" dist="38100" dir="2700000" algn="tl">
                    <a:srgbClr val="000000">
                      <a:alpha val="43137"/>
                    </a:srgbClr>
                  </a:outerShdw>
                </a:effectLst>
              </a:rPr>
              <a:t>ПОДКРЕПА </a:t>
            </a:r>
            <a:r>
              <a:rPr lang="ru-RU" sz="3600" b="1" dirty="0">
                <a:solidFill>
                  <a:schemeClr val="accent1">
                    <a:lumMod val="50000"/>
                  </a:schemeClr>
                </a:solidFill>
                <a:effectLst>
                  <a:outerShdw blurRad="38100" dist="38100" dir="2700000" algn="tl">
                    <a:srgbClr val="000000">
                      <a:alpha val="43137"/>
                    </a:srgbClr>
                  </a:outerShdw>
                </a:effectLst>
              </a:rPr>
              <a:t>ЗА </a:t>
            </a:r>
            <a:r>
              <a:rPr lang="en-US" sz="3600" b="1" dirty="0" smtClean="0">
                <a:solidFill>
                  <a:schemeClr val="accent1">
                    <a:lumMod val="50000"/>
                  </a:schemeClr>
                </a:solidFill>
                <a:effectLst>
                  <a:outerShdw blurRad="38100" dist="38100" dir="2700000" algn="tl">
                    <a:srgbClr val="000000">
                      <a:alpha val="43137"/>
                    </a:srgbClr>
                  </a:outerShdw>
                </a:effectLst>
              </a:rPr>
              <a:t/>
            </a:r>
            <a:br>
              <a:rPr lang="en-US" sz="3600" b="1" dirty="0" smtClean="0">
                <a:solidFill>
                  <a:schemeClr val="accent1">
                    <a:lumMod val="50000"/>
                  </a:schemeClr>
                </a:solidFill>
                <a:effectLst>
                  <a:outerShdw blurRad="38100" dist="38100" dir="2700000" algn="tl">
                    <a:srgbClr val="000000">
                      <a:alpha val="43137"/>
                    </a:srgbClr>
                  </a:outerShdw>
                </a:effectLst>
              </a:rPr>
            </a:br>
            <a:r>
              <a:rPr lang="ru-RU" sz="3600" b="1" dirty="0" smtClean="0">
                <a:solidFill>
                  <a:schemeClr val="accent1">
                    <a:lumMod val="50000"/>
                  </a:schemeClr>
                </a:solidFill>
                <a:effectLst>
                  <a:outerShdw blurRad="38100" dist="38100" dir="2700000" algn="tl">
                    <a:srgbClr val="000000">
                      <a:alpha val="43137"/>
                    </a:srgbClr>
                  </a:outerShdw>
                </a:effectLst>
              </a:rPr>
              <a:t>ПРЕДУЧИЛИЩНОТО </a:t>
            </a:r>
            <a:r>
              <a:rPr lang="ru-RU" sz="3600" b="1" dirty="0">
                <a:solidFill>
                  <a:schemeClr val="accent1">
                    <a:lumMod val="50000"/>
                  </a:schemeClr>
                </a:solidFill>
                <a:effectLst>
                  <a:outerShdw blurRad="38100" dist="38100" dir="2700000" algn="tl">
                    <a:srgbClr val="000000">
                      <a:alpha val="43137"/>
                    </a:srgbClr>
                  </a:outerShdw>
                </a:effectLst>
              </a:rPr>
              <a:t>ВЪЗПИТАНИЕ И ПОДГОТОВКА </a:t>
            </a:r>
            <a:r>
              <a:rPr lang="bg-BG" sz="3600" b="1" dirty="0" smtClean="0">
                <a:solidFill>
                  <a:schemeClr val="accent1">
                    <a:lumMod val="50000"/>
                  </a:schemeClr>
                </a:solidFill>
                <a:effectLst>
                  <a:outerShdw blurRad="38100" dist="38100" dir="2700000" algn="tl">
                    <a:srgbClr val="000000">
                      <a:alpha val="43137"/>
                    </a:srgbClr>
                  </a:outerShdw>
                </a:effectLst>
              </a:rPr>
              <a:t>НА</a:t>
            </a:r>
            <a:r>
              <a:rPr lang="ru-RU" sz="3600" b="1" dirty="0" smtClean="0">
                <a:solidFill>
                  <a:schemeClr val="accent1">
                    <a:lumMod val="50000"/>
                  </a:schemeClr>
                </a:solidFill>
                <a:effectLst>
                  <a:outerShdw blurRad="38100" dist="38100" dir="2700000" algn="tl">
                    <a:srgbClr val="000000">
                      <a:alpha val="43137"/>
                    </a:srgbClr>
                  </a:outerShdw>
                </a:effectLst>
              </a:rPr>
              <a:t> </a:t>
            </a:r>
            <a:r>
              <a:rPr lang="ru-RU" sz="3600" b="1" dirty="0">
                <a:solidFill>
                  <a:schemeClr val="accent1">
                    <a:lumMod val="50000"/>
                  </a:schemeClr>
                </a:solidFill>
                <a:effectLst>
                  <a:outerShdw blurRad="38100" dist="38100" dir="2700000" algn="tl">
                    <a:srgbClr val="000000">
                      <a:alpha val="43137"/>
                    </a:srgbClr>
                  </a:outerShdw>
                </a:effectLst>
              </a:rPr>
              <a:t>ДЕЦА В НЕРАВНОСТОЙНО </a:t>
            </a:r>
            <a:r>
              <a:rPr lang="ru-RU" sz="3600" b="1" dirty="0" smtClean="0">
                <a:solidFill>
                  <a:schemeClr val="accent1">
                    <a:lumMod val="50000"/>
                  </a:schemeClr>
                </a:solidFill>
                <a:effectLst>
                  <a:outerShdw blurRad="38100" dist="38100" dir="2700000" algn="tl">
                    <a:srgbClr val="000000">
                      <a:alpha val="43137"/>
                    </a:srgbClr>
                  </a:outerShdw>
                </a:effectLst>
              </a:rPr>
              <a:t>ПОЛОЖЕНИЕ</a:t>
            </a:r>
            <a:r>
              <a:rPr lang="ru-RU" sz="3600" b="1" dirty="0" smtClean="0">
                <a:solidFill>
                  <a:schemeClr val="accent2">
                    <a:lumMod val="75000"/>
                  </a:schemeClr>
                </a:solidFill>
                <a:effectLst>
                  <a:outerShdw blurRad="38100" dist="38100" dir="2700000" algn="tl">
                    <a:srgbClr val="000000">
                      <a:alpha val="43137"/>
                    </a:srgbClr>
                  </a:outerShdw>
                </a:effectLst>
              </a:rPr>
              <a:t>“</a:t>
            </a:r>
            <a:endParaRPr lang="en-GB" sz="3600" b="1" dirty="0">
              <a:solidFill>
                <a:schemeClr val="accent1">
                  <a:lumMod val="50000"/>
                </a:schemeClr>
              </a:solidFill>
              <a:effectLst>
                <a:outerShdw blurRad="38100" dist="38100" dir="2700000" algn="tl">
                  <a:srgbClr val="000000">
                    <a:alpha val="43137"/>
                  </a:srgbClr>
                </a:outerShdw>
              </a:effectLst>
            </a:endParaRPr>
          </a:p>
        </p:txBody>
      </p:sp>
      <p:sp>
        <p:nvSpPr>
          <p:cNvPr id="3" name="Subtitle 2"/>
          <p:cNvSpPr>
            <a:spLocks noGrp="1"/>
          </p:cNvSpPr>
          <p:nvPr>
            <p:ph type="subTitle" idx="1"/>
          </p:nvPr>
        </p:nvSpPr>
        <p:spPr>
          <a:xfrm>
            <a:off x="1507067" y="5557900"/>
            <a:ext cx="7766936" cy="1096899"/>
          </a:xfrm>
        </p:spPr>
        <p:txBody>
          <a:bodyPr/>
          <a:lstStyle/>
          <a:p>
            <a:pPr algn="ctr"/>
            <a:r>
              <a:rPr lang="bg-BG" dirty="0" smtClean="0"/>
              <a:t>Управляващ орган – Главна дирекция „Структурни фондове и международни образователни програми“ </a:t>
            </a:r>
          </a:p>
          <a:p>
            <a:pPr algn="ctr"/>
            <a:r>
              <a:rPr lang="bg-BG" dirty="0" smtClean="0"/>
              <a:t>Министерство на образованието и науката</a:t>
            </a:r>
            <a:endParaRPr lang="en-GB" dirty="0"/>
          </a:p>
        </p:txBody>
      </p:sp>
      <p:pic>
        <p:nvPicPr>
          <p:cNvPr id="4" name="Picture 3"/>
          <p:cNvPicPr>
            <a:picLocks noChangeAspect="1"/>
          </p:cNvPicPr>
          <p:nvPr/>
        </p:nvPicPr>
        <p:blipFill>
          <a:blip r:embed="rId2"/>
          <a:stretch>
            <a:fillRect/>
          </a:stretch>
        </p:blipFill>
        <p:spPr>
          <a:xfrm>
            <a:off x="407225" y="166989"/>
            <a:ext cx="3139712" cy="1414395"/>
          </a:xfrm>
          <a:prstGeom prst="rect">
            <a:avLst/>
          </a:prstGeom>
        </p:spPr>
      </p:pic>
      <p:pic>
        <p:nvPicPr>
          <p:cNvPr id="6" name="Picture 5"/>
          <p:cNvPicPr>
            <a:picLocks noChangeAspect="1"/>
          </p:cNvPicPr>
          <p:nvPr/>
        </p:nvPicPr>
        <p:blipFill>
          <a:blip r:embed="rId3"/>
          <a:stretch>
            <a:fillRect/>
          </a:stretch>
        </p:blipFill>
        <p:spPr>
          <a:xfrm>
            <a:off x="7712675" y="215762"/>
            <a:ext cx="3834716" cy="1463167"/>
          </a:xfrm>
          <a:prstGeom prst="rect">
            <a:avLst/>
          </a:prstGeom>
        </p:spPr>
      </p:pic>
      <p:pic>
        <p:nvPicPr>
          <p:cNvPr id="7" name="Picture 6"/>
          <p:cNvPicPr>
            <a:picLocks noChangeAspect="1"/>
          </p:cNvPicPr>
          <p:nvPr/>
        </p:nvPicPr>
        <p:blipFill>
          <a:blip r:embed="rId4"/>
          <a:stretch>
            <a:fillRect/>
          </a:stretch>
        </p:blipFill>
        <p:spPr>
          <a:xfrm>
            <a:off x="4008307" y="215763"/>
            <a:ext cx="3481118" cy="1463167"/>
          </a:xfrm>
          <a:prstGeom prst="rect">
            <a:avLst/>
          </a:prstGeom>
        </p:spPr>
      </p:pic>
    </p:spTree>
    <p:extLst>
      <p:ext uri="{BB962C8B-B14F-4D97-AF65-F5344CB8AC3E}">
        <p14:creationId xmlns:p14="http://schemas.microsoft.com/office/powerpoint/2010/main" val="331008460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807308"/>
          </a:xfrm>
        </p:spPr>
        <p:txBody>
          <a:bodyPr/>
          <a:lstStyle/>
          <a:p>
            <a:pPr algn="ctr"/>
            <a:r>
              <a:rPr lang="bg-BG" b="1" dirty="0" smtClean="0">
                <a:solidFill>
                  <a:schemeClr val="accent2">
                    <a:lumMod val="75000"/>
                  </a:schemeClr>
                </a:solidFill>
                <a:effectLst>
                  <a:outerShdw blurRad="38100" dist="38100" dir="2700000" algn="tl">
                    <a:srgbClr val="000000">
                      <a:alpha val="43137"/>
                    </a:srgbClr>
                  </a:outerShdw>
                </a:effectLst>
              </a:rPr>
              <a:t>ДОПУСТИМИ ДЕЙНОСТИ</a:t>
            </a:r>
            <a:endParaRPr lang="en-GB" b="1"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1309816"/>
            <a:ext cx="10608504" cy="5313405"/>
          </a:xfrm>
        </p:spPr>
        <p:txBody>
          <a:bodyPr>
            <a:normAutofit fontScale="92500" lnSpcReduction="10000"/>
          </a:bodyPr>
          <a:lstStyle/>
          <a:p>
            <a:pPr marL="0" indent="0" algn="just">
              <a:buNone/>
            </a:pPr>
            <a:r>
              <a:rPr lang="bg-BG" dirty="0" smtClean="0">
                <a:effectLst>
                  <a:outerShdw blurRad="38100" dist="38100" dir="2700000" algn="tl">
                    <a:srgbClr val="000000">
                      <a:alpha val="43137"/>
                    </a:srgbClr>
                  </a:outerShdw>
                </a:effectLst>
              </a:rPr>
              <a:t>1. Допълнително обучение, при необходимост, по български език за деца, за които българският език не е майчин (вкл. деца, търсещи или получили международна закрила);</a:t>
            </a:r>
          </a:p>
          <a:p>
            <a:pPr marL="0" indent="0" algn="just">
              <a:buNone/>
            </a:pPr>
            <a:r>
              <a:rPr lang="bg-BG" dirty="0" smtClean="0">
                <a:effectLst>
                  <a:outerShdw blurRad="38100" dist="38100" dir="2700000" algn="tl">
                    <a:srgbClr val="000000">
                      <a:alpha val="43137"/>
                    </a:srgbClr>
                  </a:outerShdw>
                </a:effectLst>
              </a:rPr>
              <a:t>2. Осигуряване на подходяща образователна среда за включване на децата от ромски произход от обособените по етнически признак детски градини и децата, търсещи или получили международна</a:t>
            </a:r>
            <a:r>
              <a:rPr lang="en-US" dirty="0" smtClean="0">
                <a:effectLst>
                  <a:outerShdw blurRad="38100" dist="38100" dir="2700000" algn="tl">
                    <a:srgbClr val="000000">
                      <a:alpha val="43137"/>
                    </a:srgbClr>
                  </a:outerShdw>
                </a:effectLst>
              </a:rPr>
              <a:t> </a:t>
            </a:r>
            <a:r>
              <a:rPr lang="bg-BG" dirty="0" smtClean="0">
                <a:effectLst>
                  <a:outerShdw blurRad="38100" dist="38100" dir="2700000" algn="tl">
                    <a:srgbClr val="000000">
                      <a:alpha val="43137"/>
                    </a:srgbClr>
                  </a:outerShdw>
                </a:effectLst>
              </a:rPr>
              <a:t>закрила чрез поетапен прием в детски градини и в подготвителни групи в общински училища извън ромските квартали (вкл. транспортирането им от ромските квартали/махали или регистрационно приемателни центрове до училище или детска градина в рамките на населеното място);</a:t>
            </a:r>
          </a:p>
          <a:p>
            <a:pPr marL="0" indent="0" algn="just">
              <a:buNone/>
            </a:pPr>
            <a:r>
              <a:rPr lang="bg-BG" dirty="0" smtClean="0">
                <a:effectLst>
                  <a:outerShdw blurRad="38100" dist="38100" dir="2700000" algn="tl">
                    <a:srgbClr val="000000">
                      <a:alpha val="43137"/>
                    </a:srgbClr>
                  </a:outerShdw>
                </a:effectLst>
              </a:rPr>
              <a:t>3. Подобряване на образователната среда в детски градини и в подготвителни групи в общински училища, в които се обучават деца от етническите малцинства с цел повишаване качеството на обучението и подобряване на резултатите от него;</a:t>
            </a:r>
          </a:p>
          <a:p>
            <a:pPr marL="0" indent="0" algn="just">
              <a:buNone/>
            </a:pPr>
            <a:r>
              <a:rPr lang="bg-BG" dirty="0" smtClean="0">
                <a:effectLst>
                  <a:outerShdw blurRad="38100" dist="38100" dir="2700000" algn="tl">
                    <a:srgbClr val="000000">
                      <a:alpha val="43137"/>
                    </a:srgbClr>
                  </a:outerShdw>
                </a:effectLst>
              </a:rPr>
              <a:t>4. Подобряване на образователната среда в детски градини и в подготвителни групи в общински училища извън ромските махали в градовете, в които се обучават интегрирано деца от етническите малцинства и/или деца, търсещи или получили международна закрила;</a:t>
            </a:r>
          </a:p>
          <a:p>
            <a:pPr marL="0" indent="0" algn="just">
              <a:buNone/>
            </a:pPr>
            <a:r>
              <a:rPr lang="bg-BG" dirty="0" smtClean="0">
                <a:effectLst>
                  <a:outerShdw blurRad="38100" dist="38100" dir="2700000" algn="tl">
                    <a:srgbClr val="000000">
                      <a:alpha val="43137"/>
                    </a:srgbClr>
                  </a:outerShdw>
                </a:effectLst>
              </a:rPr>
              <a:t>5. Осигуряване, при необходимост, на психологическа подкрепа за децата от етническите малцинства и  за децата, търсещи или получили международна закрила;</a:t>
            </a:r>
          </a:p>
          <a:p>
            <a:pPr marL="0" indent="0" algn="just">
              <a:buNone/>
            </a:pPr>
            <a:r>
              <a:rPr lang="bg-BG" dirty="0" smtClean="0">
                <a:effectLst>
                  <a:outerShdw blurRad="38100" dist="38100" dir="2700000" algn="tl">
                    <a:srgbClr val="000000">
                      <a:alpha val="43137"/>
                    </a:srgbClr>
                  </a:outerShdw>
                </a:effectLst>
              </a:rPr>
              <a:t>6. Насърчаване общуването и съвместните изяви между деца от различните етноси, обучаващи се в отделни детски градини и в подготвителните групи в общинските училища на територията на населеното място</a:t>
            </a:r>
            <a:r>
              <a:rPr lang="ru-RU" dirty="0" smtClean="0">
                <a:effectLst>
                  <a:outerShdw blurRad="38100" dist="38100" dir="2700000" algn="tl">
                    <a:srgbClr val="000000">
                      <a:alpha val="43137"/>
                    </a:srgbClr>
                  </a:outerShdw>
                </a:effectLst>
              </a:rPr>
              <a:t>;</a:t>
            </a:r>
            <a:endParaRPr lang="en-US" dirty="0" smtClean="0">
              <a:effectLst>
                <a:outerShdw blurRad="38100" dist="38100" dir="2700000" algn="tl">
                  <a:srgbClr val="000000">
                    <a:alpha val="43137"/>
                  </a:srgbClr>
                </a:outerShdw>
              </a:effectLst>
            </a:endParaRPr>
          </a:p>
          <a:p>
            <a:pPr marL="0" indent="0">
              <a:buNone/>
            </a:pPr>
            <a:endParaRPr lang="bg-BG" dirty="0"/>
          </a:p>
        </p:txBody>
      </p:sp>
    </p:spTree>
    <p:extLst>
      <p:ext uri="{BB962C8B-B14F-4D97-AF65-F5344CB8AC3E}">
        <p14:creationId xmlns:p14="http://schemas.microsoft.com/office/powerpoint/2010/main" val="74642046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856735"/>
          </a:xfrm>
        </p:spPr>
        <p:txBody>
          <a:bodyPr/>
          <a:lstStyle/>
          <a:p>
            <a:pPr algn="ctr"/>
            <a:r>
              <a:rPr lang="bg-BG" b="1" dirty="0">
                <a:solidFill>
                  <a:schemeClr val="accent2">
                    <a:lumMod val="75000"/>
                  </a:schemeClr>
                </a:solidFill>
                <a:effectLst>
                  <a:outerShdw blurRad="38100" dist="38100" dir="2700000" algn="tl">
                    <a:srgbClr val="000000">
                      <a:alpha val="43137"/>
                    </a:srgbClr>
                  </a:outerShdw>
                </a:effectLst>
              </a:rPr>
              <a:t>ДОПУСТИМИ ДЕЙНОСТИ</a:t>
            </a:r>
            <a:endParaRPr lang="en-GB" b="1"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3" y="1334531"/>
            <a:ext cx="10550839" cy="5412258"/>
          </a:xfrm>
        </p:spPr>
        <p:txBody>
          <a:bodyPr>
            <a:normAutofit fontScale="92500" lnSpcReduction="10000"/>
          </a:bodyPr>
          <a:lstStyle/>
          <a:p>
            <a:pPr marL="0" indent="0" algn="just">
              <a:buNone/>
            </a:pPr>
            <a:r>
              <a:rPr lang="ru-RU" dirty="0">
                <a:effectLst>
                  <a:outerShdw blurRad="38100" dist="38100" dir="2700000" algn="tl">
                    <a:srgbClr val="000000">
                      <a:alpha val="43137"/>
                    </a:srgbClr>
                  </a:outerShdw>
                </a:effectLst>
              </a:rPr>
              <a:t>7. </a:t>
            </a:r>
            <a:r>
              <a:rPr lang="bg-BG" dirty="0" smtClean="0">
                <a:effectLst>
                  <a:outerShdw blurRad="38100" dist="38100" dir="2700000" algn="tl">
                    <a:srgbClr val="000000">
                      <a:alpha val="43137"/>
                    </a:srgbClr>
                  </a:outerShdw>
                </a:effectLst>
              </a:rPr>
              <a:t>Дейности, насочени към съхраняване и развиване на културната идентичност на децата от етническите малцинства и техните връстници в интеграционна мултикултурна среда;</a:t>
            </a:r>
          </a:p>
          <a:p>
            <a:pPr marL="0" indent="0" algn="just">
              <a:buNone/>
            </a:pPr>
            <a:r>
              <a:rPr lang="bg-BG" dirty="0" smtClean="0">
                <a:effectLst>
                  <a:outerShdw blurRad="38100" dist="38100" dir="2700000" algn="tl">
                    <a:srgbClr val="000000">
                      <a:alpha val="43137"/>
                    </a:srgbClr>
                  </a:outerShdw>
                </a:effectLst>
              </a:rPr>
              <a:t>8. Подкрепа за семейства от уязвими етнически малцинства/семейства в неравностойно положение за обучение на децата им в детски градини от 3-годишна възраст с оглед ранната им социализация;</a:t>
            </a:r>
          </a:p>
          <a:p>
            <a:pPr marL="0" indent="0" algn="just">
              <a:buNone/>
            </a:pPr>
            <a:r>
              <a:rPr lang="bg-BG" dirty="0" smtClean="0">
                <a:effectLst>
                  <a:outerShdw blurRad="38100" dist="38100" dir="2700000" algn="tl">
                    <a:srgbClr val="000000">
                      <a:alpha val="43137"/>
                    </a:srgbClr>
                  </a:outerShdw>
                </a:effectLst>
              </a:rPr>
              <a:t>9. Насърчаване участието на родителите във възпитателния процес</a:t>
            </a:r>
            <a:r>
              <a:rPr lang="ru-RU" dirty="0" smtClean="0">
                <a:effectLst>
                  <a:outerShdw blurRad="38100" dist="38100" dir="2700000" algn="tl">
                    <a:srgbClr val="000000">
                      <a:alpha val="43137"/>
                    </a:srgbClr>
                  </a:outerShdw>
                </a:effectLst>
              </a:rPr>
              <a:t>;</a:t>
            </a:r>
            <a:endParaRPr lang="ru-RU" dirty="0">
              <a:effectLst>
                <a:outerShdw blurRad="38100" dist="38100" dir="2700000" algn="tl">
                  <a:srgbClr val="000000">
                    <a:alpha val="43137"/>
                  </a:srgbClr>
                </a:outerShdw>
              </a:effectLst>
            </a:endParaRPr>
          </a:p>
          <a:p>
            <a:pPr marL="0" indent="0" algn="just">
              <a:buNone/>
            </a:pPr>
            <a:r>
              <a:rPr lang="ru-RU" dirty="0">
                <a:effectLst>
                  <a:outerShdw blurRad="38100" dist="38100" dir="2700000" algn="tl">
                    <a:srgbClr val="000000">
                      <a:alpha val="43137"/>
                    </a:srgbClr>
                  </a:outerShdw>
                </a:effectLst>
              </a:rPr>
              <a:t>10. </a:t>
            </a:r>
            <a:r>
              <a:rPr lang="bg-BG" dirty="0" smtClean="0">
                <a:effectLst>
                  <a:outerShdw blurRad="38100" dist="38100" dir="2700000" algn="tl">
                    <a:srgbClr val="000000">
                      <a:alpha val="43137"/>
                    </a:srgbClr>
                  </a:outerShdw>
                </a:effectLst>
              </a:rPr>
              <a:t>Работа с родителите от уязвими семейства/семейства в неравностойна ситуация от етническите малцинства  или такива, търсещи или получили международна закрила, които възпрепятстват децата си подлежащи на задължителна предучилищна подготовка от редовно посещаване на детска градина;</a:t>
            </a:r>
          </a:p>
          <a:p>
            <a:pPr marL="0" indent="0" algn="just">
              <a:buNone/>
            </a:pPr>
            <a:r>
              <a:rPr lang="bg-BG" dirty="0" smtClean="0">
                <a:effectLst>
                  <a:outerShdw blurRad="38100" dist="38100" dir="2700000" algn="tl">
                    <a:srgbClr val="000000">
                      <a:alpha val="43137"/>
                    </a:srgbClr>
                  </a:outerShdw>
                </a:effectLst>
              </a:rPr>
              <a:t>11. Работа с родители без разлика от етническия им произход за разясняване ползите от  образователната интеграция и приемането на различието</a:t>
            </a:r>
            <a:r>
              <a:rPr lang="ru-RU" dirty="0" smtClean="0">
                <a:effectLst>
                  <a:outerShdw blurRad="38100" dist="38100" dir="2700000" algn="tl">
                    <a:srgbClr val="000000">
                      <a:alpha val="43137"/>
                    </a:srgbClr>
                  </a:outerShdw>
                </a:effectLst>
              </a:rPr>
              <a:t>;</a:t>
            </a:r>
            <a:endParaRPr lang="ru-RU" dirty="0">
              <a:effectLst>
                <a:outerShdw blurRad="38100" dist="38100" dir="2700000" algn="tl">
                  <a:srgbClr val="000000">
                    <a:alpha val="43137"/>
                  </a:srgbClr>
                </a:outerShdw>
              </a:effectLst>
            </a:endParaRPr>
          </a:p>
          <a:p>
            <a:pPr marL="0" indent="0" algn="just">
              <a:buNone/>
            </a:pPr>
            <a:r>
              <a:rPr lang="ru-RU" dirty="0">
                <a:effectLst>
                  <a:outerShdw blurRad="38100" dist="38100" dir="2700000" algn="tl">
                    <a:srgbClr val="000000">
                      <a:alpha val="43137"/>
                    </a:srgbClr>
                  </a:outerShdw>
                </a:effectLst>
              </a:rPr>
              <a:t>12. </a:t>
            </a:r>
            <a:r>
              <a:rPr lang="bg-BG" dirty="0" smtClean="0">
                <a:effectLst>
                  <a:outerShdw blurRad="38100" dist="38100" dir="2700000" algn="tl">
                    <a:srgbClr val="000000">
                      <a:alpha val="43137"/>
                    </a:srgbClr>
                  </a:outerShdw>
                </a:effectLst>
              </a:rPr>
              <a:t>Преодоляване на негативни обществени нагласи, основани на етнически произход и културна идентичност и разработване на програма за културна и социална интеграция или общинска програма за образователна интеграция на децата и учениците от етническите малцинства;</a:t>
            </a:r>
          </a:p>
          <a:p>
            <a:pPr marL="0" indent="0" algn="just">
              <a:buNone/>
            </a:pPr>
            <a:r>
              <a:rPr lang="bg-BG" dirty="0" smtClean="0">
                <a:effectLst>
                  <a:outerShdw blurRad="38100" dist="38100" dir="2700000" algn="tl">
                    <a:srgbClr val="000000">
                      <a:alpha val="43137"/>
                    </a:srgbClr>
                  </a:outerShdw>
                </a:effectLst>
              </a:rPr>
              <a:t>13. Разработване и приемане на общински годишни планове за действие, в съответствие с областната стратегия за интегриране на ромите или общински програми за образователна интеграция на децата и учениците от етническите малцинства (дейността следва да бъде финансирана за сметка на съответната</a:t>
            </a:r>
            <a:r>
              <a:rPr lang="ru-RU" dirty="0" smtClean="0">
                <a:effectLst>
                  <a:outerShdw blurRad="38100" dist="38100" dir="2700000" algn="tl">
                    <a:srgbClr val="000000">
                      <a:alpha val="43137"/>
                    </a:srgbClr>
                  </a:outerShdw>
                </a:effectLst>
              </a:rPr>
              <a:t> </a:t>
            </a:r>
            <a:r>
              <a:rPr lang="ru-RU" dirty="0">
                <a:effectLst>
                  <a:outerShdw blurRad="38100" dist="38100" dir="2700000" algn="tl">
                    <a:srgbClr val="000000">
                      <a:alpha val="43137"/>
                    </a:srgbClr>
                  </a:outerShdw>
                </a:effectLst>
              </a:rPr>
              <a:t>община).</a:t>
            </a:r>
            <a:endParaRPr lang="en-GB" dirty="0">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1609716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694267"/>
          </a:xfrm>
        </p:spPr>
        <p:txBody>
          <a:bodyPr/>
          <a:lstStyle/>
          <a:p>
            <a:r>
              <a:rPr lang="bg-BG" b="1" dirty="0">
                <a:solidFill>
                  <a:srgbClr val="FF0000"/>
                </a:solidFill>
                <a:effectLst>
                  <a:outerShdw blurRad="38100" dist="38100" dir="2700000" algn="tl">
                    <a:srgbClr val="000000">
                      <a:alpha val="43137"/>
                    </a:srgbClr>
                  </a:outerShdw>
                </a:effectLst>
              </a:rPr>
              <a:t>ВАЖНО !!!</a:t>
            </a:r>
            <a:endParaRPr lang="en-GB" dirty="0"/>
          </a:p>
        </p:txBody>
      </p:sp>
      <p:sp>
        <p:nvSpPr>
          <p:cNvPr id="3" name="Content Placeholder 2"/>
          <p:cNvSpPr>
            <a:spLocks noGrp="1"/>
          </p:cNvSpPr>
          <p:nvPr>
            <p:ph idx="1"/>
          </p:nvPr>
        </p:nvSpPr>
        <p:spPr>
          <a:xfrm>
            <a:off x="677334" y="1112520"/>
            <a:ext cx="9259146" cy="5389879"/>
          </a:xfrm>
        </p:spPr>
        <p:txBody>
          <a:bodyPr>
            <a:normAutofit fontScale="85000" lnSpcReduction="20000"/>
          </a:bodyPr>
          <a:lstStyle/>
          <a:p>
            <a:pPr marL="0" indent="0" algn="just">
              <a:buNone/>
            </a:pPr>
            <a:endParaRPr lang="bg-BG" sz="2800" dirty="0" smtClean="0"/>
          </a:p>
          <a:p>
            <a:pPr>
              <a:buNone/>
            </a:pPr>
            <a:r>
              <a:rPr lang="bg-BG" sz="2800" dirty="0" smtClean="0"/>
              <a:t>	Съгласно Националната стратегия на Република България за интегриране на ромите 2012-2020г., общината следва да има разработен и одобрен от общинския съвет </a:t>
            </a:r>
            <a:r>
              <a:rPr lang="bg-BG" sz="2800" b="1" dirty="0" smtClean="0">
                <a:solidFill>
                  <a:srgbClr val="FF0000"/>
                </a:solidFill>
              </a:rPr>
              <a:t>план за действие по приоритетите от стратегията</a:t>
            </a:r>
            <a:r>
              <a:rPr lang="bg-BG" sz="2800" dirty="0" smtClean="0"/>
              <a:t>. Общината може да има и приета </a:t>
            </a:r>
            <a:r>
              <a:rPr lang="bg-BG" sz="2800" b="1" dirty="0" smtClean="0">
                <a:solidFill>
                  <a:srgbClr val="FF0000"/>
                </a:solidFill>
              </a:rPr>
              <a:t>общинска програма за образователна интеграция на децата и учениците от етническите малцинства</a:t>
            </a:r>
            <a:r>
              <a:rPr lang="bg-BG" sz="2800" dirty="0" smtClean="0"/>
              <a:t>. В случай, че към момента на кандидатстване общината няма подобен документ е наложително изработването и приемането на един от тях. Един проект ще се счита за успешно изпълнен, само ако </a:t>
            </a:r>
            <a:r>
              <a:rPr lang="bg-BG" sz="2800" b="1" dirty="0" smtClean="0">
                <a:solidFill>
                  <a:srgbClr val="FF0000"/>
                </a:solidFill>
              </a:rPr>
              <a:t>към датата на подаване на искането за окончателно плащане</a:t>
            </a:r>
            <a:r>
              <a:rPr lang="bg-BG" sz="2800" dirty="0" smtClean="0"/>
              <a:t>, освен постигнати индикатори по проекта е налице и постигнато </a:t>
            </a:r>
            <a:r>
              <a:rPr lang="bg-BG" sz="2800" b="1" dirty="0" smtClean="0">
                <a:solidFill>
                  <a:srgbClr val="FF0000"/>
                </a:solidFill>
              </a:rPr>
              <a:t>съответствие на изпълнените дейности с (целите на) съответния годишен план или програма, за всяка година от изпълнението на проекта</a:t>
            </a:r>
            <a:r>
              <a:rPr lang="bg-BG" sz="2800" dirty="0" smtClean="0"/>
              <a:t>. </a:t>
            </a:r>
            <a:endParaRPr lang="bg-BG" sz="2800" dirty="0"/>
          </a:p>
        </p:txBody>
      </p:sp>
    </p:spTree>
    <p:extLst>
      <p:ext uri="{BB962C8B-B14F-4D97-AF65-F5344CB8AC3E}">
        <p14:creationId xmlns:p14="http://schemas.microsoft.com/office/powerpoint/2010/main" val="317346711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77334" y="855134"/>
            <a:ext cx="8596668" cy="5875865"/>
          </a:xfrm>
        </p:spPr>
        <p:txBody>
          <a:bodyPr>
            <a:normAutofit/>
          </a:bodyPr>
          <a:lstStyle/>
          <a:p>
            <a:pPr>
              <a:buFont typeface="Arial" panose="020B0604020202020204" pitchFamily="34" charset="0"/>
              <a:buChar char="•"/>
            </a:pPr>
            <a:endParaRPr lang="ru-RU" dirty="0" smtClean="0"/>
          </a:p>
          <a:p>
            <a:pPr marL="0" indent="0">
              <a:buNone/>
            </a:pPr>
            <a:r>
              <a:rPr lang="ru-RU" sz="2000" dirty="0" err="1"/>
              <a:t>Проектните</a:t>
            </a:r>
            <a:r>
              <a:rPr lang="ru-RU" sz="2000" dirty="0"/>
              <a:t> предложения </a:t>
            </a:r>
            <a:r>
              <a:rPr lang="ru-RU" sz="2000" dirty="0" err="1"/>
              <a:t>трябва</a:t>
            </a:r>
            <a:r>
              <a:rPr lang="ru-RU" sz="2000" dirty="0"/>
              <a:t> да </a:t>
            </a:r>
            <a:r>
              <a:rPr lang="ru-RU" sz="2000" dirty="0" err="1"/>
              <a:t>предвиждат</a:t>
            </a:r>
            <a:r>
              <a:rPr lang="ru-RU" sz="2000" dirty="0"/>
              <a:t> </a:t>
            </a:r>
            <a:r>
              <a:rPr lang="ru-RU" sz="2000" dirty="0" err="1"/>
              <a:t>дейности</a:t>
            </a:r>
            <a:r>
              <a:rPr lang="ru-RU" sz="2000" dirty="0"/>
              <a:t> по </a:t>
            </a:r>
            <a:r>
              <a:rPr lang="ru-RU" sz="2000" dirty="0" err="1"/>
              <a:t>постигане</a:t>
            </a:r>
            <a:r>
              <a:rPr lang="ru-RU" sz="2000" dirty="0"/>
              <a:t> на всяка </a:t>
            </a:r>
            <a:r>
              <a:rPr lang="ru-RU" sz="2000" dirty="0" err="1"/>
              <a:t>една</a:t>
            </a:r>
            <a:r>
              <a:rPr lang="ru-RU" sz="2000" dirty="0"/>
              <a:t> от </a:t>
            </a:r>
            <a:r>
              <a:rPr lang="ru-RU" sz="2000" dirty="0" err="1"/>
              <a:t>Стратегическите</a:t>
            </a:r>
            <a:r>
              <a:rPr lang="ru-RU" sz="2000" dirty="0"/>
              <a:t> цели, </a:t>
            </a:r>
            <a:r>
              <a:rPr lang="ru-RU" sz="2000" dirty="0" err="1"/>
              <a:t>определени</a:t>
            </a:r>
            <a:r>
              <a:rPr lang="ru-RU" sz="2000" dirty="0"/>
              <a:t> в </a:t>
            </a:r>
            <a:r>
              <a:rPr lang="ru-RU" sz="2000" dirty="0" err="1"/>
              <a:t>Националната</a:t>
            </a:r>
            <a:r>
              <a:rPr lang="ru-RU" sz="2000" dirty="0"/>
              <a:t> стратегия на </a:t>
            </a:r>
            <a:r>
              <a:rPr lang="ru-RU" sz="2000" dirty="0" err="1"/>
              <a:t>Република</a:t>
            </a:r>
            <a:r>
              <a:rPr lang="ru-RU" sz="2000" dirty="0"/>
              <a:t> </a:t>
            </a:r>
            <a:r>
              <a:rPr lang="ru-RU" sz="2000" dirty="0" err="1"/>
              <a:t>България</a:t>
            </a:r>
            <a:r>
              <a:rPr lang="ru-RU" sz="2000" dirty="0"/>
              <a:t> за </a:t>
            </a:r>
            <a:r>
              <a:rPr lang="ru-RU" sz="2000" dirty="0" err="1"/>
              <a:t>интегриране</a:t>
            </a:r>
            <a:r>
              <a:rPr lang="ru-RU" sz="2000" dirty="0"/>
              <a:t> на </a:t>
            </a:r>
            <a:r>
              <a:rPr lang="ru-RU" sz="2000" dirty="0" err="1"/>
              <a:t>ромите</a:t>
            </a:r>
            <a:r>
              <a:rPr lang="ru-RU" sz="2000" dirty="0"/>
              <a:t> 2012-2020 г., а именно: </a:t>
            </a:r>
          </a:p>
          <a:p>
            <a:r>
              <a:rPr lang="ru-RU" sz="2000" dirty="0"/>
              <a:t>1. </a:t>
            </a:r>
            <a:r>
              <a:rPr lang="ru-RU" sz="2000" dirty="0" err="1"/>
              <a:t>Пълноценна</a:t>
            </a:r>
            <a:r>
              <a:rPr lang="ru-RU" sz="2000" dirty="0"/>
              <a:t> социализация на </a:t>
            </a:r>
            <a:r>
              <a:rPr lang="ru-RU" sz="2000" dirty="0" err="1"/>
              <a:t>деца</a:t>
            </a:r>
            <a:r>
              <a:rPr lang="ru-RU" sz="2000" dirty="0"/>
              <a:t> и </a:t>
            </a:r>
            <a:r>
              <a:rPr lang="ru-RU" sz="2000" dirty="0" err="1"/>
              <a:t>ученици</a:t>
            </a:r>
            <a:r>
              <a:rPr lang="ru-RU" sz="2000" dirty="0"/>
              <a:t> от </a:t>
            </a:r>
            <a:r>
              <a:rPr lang="ru-RU" sz="2000" dirty="0" err="1"/>
              <a:t>етническите</a:t>
            </a:r>
            <a:r>
              <a:rPr lang="ru-RU" sz="2000" dirty="0"/>
              <a:t> </a:t>
            </a:r>
            <a:r>
              <a:rPr lang="ru-RU" sz="2000" dirty="0" err="1"/>
              <a:t>малцинства</a:t>
            </a:r>
            <a:r>
              <a:rPr lang="ru-RU" sz="2000" dirty="0"/>
              <a:t>; </a:t>
            </a:r>
          </a:p>
          <a:p>
            <a:r>
              <a:rPr lang="ru-RU" sz="2000" dirty="0"/>
              <a:t>2. </a:t>
            </a:r>
            <a:r>
              <a:rPr lang="ru-RU" sz="2000" dirty="0" err="1"/>
              <a:t>Гарантиране</a:t>
            </a:r>
            <a:r>
              <a:rPr lang="ru-RU" sz="2000" dirty="0"/>
              <a:t> на равен </a:t>
            </a:r>
            <a:r>
              <a:rPr lang="ru-RU" sz="2000" dirty="0" err="1"/>
              <a:t>достъп</a:t>
            </a:r>
            <a:r>
              <a:rPr lang="ru-RU" sz="2000" dirty="0"/>
              <a:t> до </a:t>
            </a:r>
            <a:r>
              <a:rPr lang="ru-RU" sz="2000" dirty="0" err="1"/>
              <a:t>качествено</a:t>
            </a:r>
            <a:r>
              <a:rPr lang="ru-RU" sz="2000" dirty="0"/>
              <a:t> образование за </a:t>
            </a:r>
            <a:r>
              <a:rPr lang="ru-RU" sz="2000" dirty="0" err="1"/>
              <a:t>децата</a:t>
            </a:r>
            <a:r>
              <a:rPr lang="ru-RU" sz="2000" dirty="0"/>
              <a:t> и </a:t>
            </a:r>
            <a:r>
              <a:rPr lang="ru-RU" sz="2000" dirty="0" err="1"/>
              <a:t>учениците</a:t>
            </a:r>
            <a:r>
              <a:rPr lang="ru-RU" sz="2000" dirty="0"/>
              <a:t> от </a:t>
            </a:r>
            <a:r>
              <a:rPr lang="ru-RU" sz="2000" dirty="0" err="1"/>
              <a:t>етническите</a:t>
            </a:r>
            <a:r>
              <a:rPr lang="ru-RU" sz="2000" dirty="0"/>
              <a:t> </a:t>
            </a:r>
            <a:r>
              <a:rPr lang="ru-RU" sz="2000" dirty="0" err="1"/>
              <a:t>малцинства</a:t>
            </a:r>
            <a:r>
              <a:rPr lang="ru-RU" sz="2000" dirty="0"/>
              <a:t>; </a:t>
            </a:r>
          </a:p>
          <a:p>
            <a:r>
              <a:rPr lang="ru-RU" sz="2000" dirty="0"/>
              <a:t>3. </a:t>
            </a:r>
            <a:r>
              <a:rPr lang="ru-RU" sz="2000" dirty="0" err="1"/>
              <a:t>Утвърждаване</a:t>
            </a:r>
            <a:r>
              <a:rPr lang="ru-RU" sz="2000" dirty="0"/>
              <a:t> на </a:t>
            </a:r>
            <a:r>
              <a:rPr lang="ru-RU" sz="2000" dirty="0" err="1"/>
              <a:t>интеркултурното</a:t>
            </a:r>
            <a:r>
              <a:rPr lang="ru-RU" sz="2000" dirty="0"/>
              <a:t> образование </a:t>
            </a:r>
            <a:r>
              <a:rPr lang="ru-RU" sz="2000" dirty="0" err="1"/>
              <a:t>като</a:t>
            </a:r>
            <a:r>
              <a:rPr lang="ru-RU" sz="2000" dirty="0"/>
              <a:t> </a:t>
            </a:r>
            <a:r>
              <a:rPr lang="ru-RU" sz="2000" dirty="0" err="1"/>
              <a:t>неотменна</a:t>
            </a:r>
            <a:r>
              <a:rPr lang="ru-RU" sz="2000" dirty="0"/>
              <a:t> част от </a:t>
            </a:r>
            <a:r>
              <a:rPr lang="ru-RU" sz="2000" dirty="0" err="1"/>
              <a:t>процеса</a:t>
            </a:r>
            <a:r>
              <a:rPr lang="ru-RU" sz="2000" dirty="0"/>
              <a:t> на модернизация на </a:t>
            </a:r>
            <a:r>
              <a:rPr lang="ru-RU" sz="2000" dirty="0" err="1"/>
              <a:t>българската</a:t>
            </a:r>
            <a:r>
              <a:rPr lang="ru-RU" sz="2000" dirty="0"/>
              <a:t> </a:t>
            </a:r>
            <a:r>
              <a:rPr lang="ru-RU" sz="2000" dirty="0" err="1"/>
              <a:t>образователна</a:t>
            </a:r>
            <a:r>
              <a:rPr lang="ru-RU" sz="2000" dirty="0"/>
              <a:t> система; </a:t>
            </a:r>
          </a:p>
          <a:p>
            <a:r>
              <a:rPr lang="ru-RU" sz="2000" dirty="0"/>
              <a:t>4. </a:t>
            </a:r>
            <a:r>
              <a:rPr lang="ru-RU" sz="2000" dirty="0" err="1"/>
              <a:t>Съхраняване</a:t>
            </a:r>
            <a:r>
              <a:rPr lang="ru-RU" sz="2000" dirty="0"/>
              <a:t> и </a:t>
            </a:r>
            <a:r>
              <a:rPr lang="ru-RU" sz="2000" dirty="0" err="1"/>
              <a:t>развиване</a:t>
            </a:r>
            <a:r>
              <a:rPr lang="ru-RU" sz="2000" dirty="0"/>
              <a:t> на </a:t>
            </a:r>
            <a:r>
              <a:rPr lang="ru-RU" sz="2000" dirty="0" err="1"/>
              <a:t>културната</a:t>
            </a:r>
            <a:r>
              <a:rPr lang="ru-RU" sz="2000" dirty="0"/>
              <a:t> </a:t>
            </a:r>
            <a:r>
              <a:rPr lang="ru-RU" sz="2000" dirty="0" err="1"/>
              <a:t>идентичност</a:t>
            </a:r>
            <a:r>
              <a:rPr lang="ru-RU" sz="2000" dirty="0"/>
              <a:t> на </a:t>
            </a:r>
            <a:r>
              <a:rPr lang="ru-RU" sz="2000" dirty="0" err="1"/>
              <a:t>децата</a:t>
            </a:r>
            <a:r>
              <a:rPr lang="ru-RU" sz="2000" dirty="0"/>
              <a:t> и </a:t>
            </a:r>
            <a:r>
              <a:rPr lang="ru-RU" sz="2000" dirty="0" err="1"/>
              <a:t>учениците</a:t>
            </a:r>
            <a:r>
              <a:rPr lang="ru-RU" sz="2000" dirty="0"/>
              <a:t> от </a:t>
            </a:r>
            <a:r>
              <a:rPr lang="ru-RU" sz="2000" dirty="0" err="1"/>
              <a:t>етническите</a:t>
            </a:r>
            <a:r>
              <a:rPr lang="ru-RU" sz="2000" dirty="0"/>
              <a:t> </a:t>
            </a:r>
            <a:r>
              <a:rPr lang="ru-RU" sz="2000" dirty="0" err="1"/>
              <a:t>малцинства</a:t>
            </a:r>
            <a:r>
              <a:rPr lang="ru-RU" sz="2000" dirty="0"/>
              <a:t>. </a:t>
            </a:r>
          </a:p>
          <a:p>
            <a:pPr marL="0" indent="0" algn="just">
              <a:buNone/>
            </a:pPr>
            <a:endParaRPr lang="ru-RU" sz="2000" dirty="0"/>
          </a:p>
        </p:txBody>
      </p:sp>
    </p:spTree>
    <p:extLst>
      <p:ext uri="{BB962C8B-B14F-4D97-AF65-F5344CB8AC3E}">
        <p14:creationId xmlns:p14="http://schemas.microsoft.com/office/powerpoint/2010/main" val="398796132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733168"/>
          </a:xfrm>
        </p:spPr>
        <p:txBody>
          <a:bodyPr/>
          <a:lstStyle/>
          <a:p>
            <a:pPr algn="ctr"/>
            <a:r>
              <a:rPr lang="bg-BG" b="1" dirty="0" smtClean="0">
                <a:solidFill>
                  <a:schemeClr val="accent2">
                    <a:lumMod val="75000"/>
                  </a:schemeClr>
                </a:solidFill>
                <a:effectLst>
                  <a:outerShdw blurRad="38100" dist="38100" dir="2700000" algn="tl">
                    <a:srgbClr val="000000">
                      <a:alpha val="43137"/>
                    </a:srgbClr>
                  </a:outerShdw>
                </a:effectLst>
              </a:rPr>
              <a:t>ЗАДЪЛЖИТЕЛНИ ДЕЙНОСТИ</a:t>
            </a:r>
            <a:endParaRPr lang="en-GB" b="1"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1812325"/>
            <a:ext cx="8596668" cy="4229038"/>
          </a:xfrm>
        </p:spPr>
        <p:txBody>
          <a:bodyPr/>
          <a:lstStyle/>
          <a:p>
            <a:pPr marL="0" indent="0" algn="just">
              <a:buNone/>
            </a:pPr>
            <a:r>
              <a:rPr lang="bg-BG" dirty="0" smtClean="0">
                <a:effectLst>
                  <a:outerShdw blurRad="38100" dist="38100" dir="2700000" algn="tl">
                    <a:srgbClr val="000000">
                      <a:alpha val="43137"/>
                    </a:srgbClr>
                  </a:outerShdw>
                </a:effectLst>
              </a:rPr>
              <a:t>Освен описаните по-горе дейности по процедурата, проектното предложение следва да съдържа също така: </a:t>
            </a:r>
          </a:p>
          <a:p>
            <a:pPr marL="0" indent="0" algn="just">
              <a:buNone/>
            </a:pPr>
            <a:endParaRPr lang="bg-BG" dirty="0" smtClean="0">
              <a:effectLst>
                <a:outerShdw blurRad="38100" dist="38100" dir="2700000" algn="tl">
                  <a:srgbClr val="000000">
                    <a:alpha val="43137"/>
                  </a:srgbClr>
                </a:outerShdw>
              </a:effectLst>
            </a:endParaRPr>
          </a:p>
          <a:p>
            <a:pPr marL="0" indent="0" algn="just">
              <a:buNone/>
            </a:pPr>
            <a:r>
              <a:rPr lang="bg-BG" dirty="0" smtClean="0">
                <a:effectLst>
                  <a:outerShdw blurRad="38100" dist="38100" dir="2700000" algn="tl">
                    <a:srgbClr val="000000">
                      <a:alpha val="43137"/>
                    </a:srgbClr>
                  </a:outerShdw>
                </a:effectLst>
              </a:rPr>
              <a:t>1)  Дейности за организация и управление на проекта (Опитът на всеки от предложените членове на екипа за управление и изпълнение на проекта се доказва с автобиография към която са приложени документи, удостоверяващи опита (договори, заповеди, длъжностни характеристики и др.). </a:t>
            </a:r>
          </a:p>
          <a:p>
            <a:pPr marL="0" indent="0" algn="just">
              <a:buNone/>
            </a:pPr>
            <a:endParaRPr lang="bg-BG" dirty="0" smtClean="0">
              <a:effectLst>
                <a:outerShdw blurRad="38100" dist="38100" dir="2700000" algn="tl">
                  <a:srgbClr val="000000">
                    <a:alpha val="43137"/>
                  </a:srgbClr>
                </a:outerShdw>
              </a:effectLst>
            </a:endParaRPr>
          </a:p>
          <a:p>
            <a:pPr marL="0" indent="0" algn="just">
              <a:buNone/>
            </a:pPr>
            <a:r>
              <a:rPr lang="bg-BG" dirty="0" smtClean="0">
                <a:effectLst>
                  <a:outerShdw blurRad="38100" dist="38100" dir="2700000" algn="tl">
                    <a:srgbClr val="000000">
                      <a:alpha val="43137"/>
                    </a:srgbClr>
                  </a:outerShdw>
                </a:effectLst>
              </a:rPr>
              <a:t>2)  Дейности по информиране и публичност, съобразени с Единния наръчник на бенефициента за прилагане на правилата за информация и комуникация 2014-2020 г. (Приложение XII към насоките).</a:t>
            </a:r>
            <a:endParaRPr lang="bg-BG" dirty="0">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05234169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bg-BG" b="1" dirty="0" smtClean="0">
                <a:solidFill>
                  <a:srgbClr val="FF0000"/>
                </a:solidFill>
                <a:effectLst>
                  <a:outerShdw blurRad="38100" dist="38100" dir="2700000" algn="tl">
                    <a:srgbClr val="000000">
                      <a:alpha val="43137"/>
                    </a:srgbClr>
                  </a:outerShdw>
                </a:effectLst>
              </a:rPr>
              <a:t>ВАЖНО !!!</a:t>
            </a:r>
            <a:endParaRPr lang="en-GB" b="1" dirty="0">
              <a:solidFill>
                <a:srgbClr val="FF0000"/>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1236133"/>
            <a:ext cx="8596668" cy="5452534"/>
          </a:xfrm>
        </p:spPr>
        <p:txBody>
          <a:bodyPr>
            <a:normAutofit/>
          </a:bodyPr>
          <a:lstStyle/>
          <a:p>
            <a:pPr marL="0" indent="0" algn="just">
              <a:buNone/>
            </a:pPr>
            <a:r>
              <a:rPr lang="bg-BG" sz="2400" dirty="0" smtClean="0">
                <a:effectLst>
                  <a:outerShdw blurRad="38100" dist="38100" dir="2700000" algn="tl">
                    <a:srgbClr val="000000">
                      <a:alpha val="43137"/>
                    </a:srgbClr>
                  </a:outerShdw>
                </a:effectLst>
              </a:rPr>
              <a:t>По процедурата ще се финансират само дейности, които са </a:t>
            </a:r>
            <a:r>
              <a:rPr lang="bg-BG" sz="2400" b="1" dirty="0" smtClean="0">
                <a:solidFill>
                  <a:srgbClr val="FF0000"/>
                </a:solidFill>
                <a:effectLst>
                  <a:outerShdw blurRad="38100" dist="38100" dir="2700000" algn="tl">
                    <a:srgbClr val="000000">
                      <a:alpha val="43137"/>
                    </a:srgbClr>
                  </a:outerShdw>
                </a:effectLst>
              </a:rPr>
              <a:t>нестопански</a:t>
            </a:r>
            <a:r>
              <a:rPr lang="bg-BG" sz="2400" dirty="0" smtClean="0">
                <a:effectLst>
                  <a:outerShdw blurRad="38100" dist="38100" dir="2700000" algn="tl">
                    <a:srgbClr val="000000">
                      <a:alpha val="43137"/>
                    </a:srgbClr>
                  </a:outerShdw>
                </a:effectLst>
              </a:rPr>
              <a:t> по своя характер. В този смисъл, ако бенефициентите осъществяват едновременно икономическа и неикономическа дейност, двата вида дейности следва да са ясно разграничени по отношение на приходите, разходите, активите и пасивите, свързани с тях, вкл. чрез </a:t>
            </a:r>
            <a:r>
              <a:rPr lang="bg-BG" sz="2400" b="1" dirty="0" smtClean="0">
                <a:solidFill>
                  <a:srgbClr val="FF0000"/>
                </a:solidFill>
                <a:effectLst>
                  <a:outerShdw blurRad="38100" dist="38100" dir="2700000" algn="tl">
                    <a:srgbClr val="000000">
                      <a:alpha val="43137"/>
                    </a:srgbClr>
                  </a:outerShdw>
                </a:effectLst>
              </a:rPr>
              <a:t>система за водене на аналитична счетоводна отчетност, чрез която се отделя икономическата от неикономическата дейност</a:t>
            </a:r>
            <a:r>
              <a:rPr lang="bg-BG" sz="2400" dirty="0" smtClean="0">
                <a:effectLst>
                  <a:outerShdw blurRad="38100" dist="38100" dir="2700000" algn="tl">
                    <a:srgbClr val="000000">
                      <a:alpha val="43137"/>
                    </a:srgbClr>
                  </a:outerShdw>
                </a:effectLst>
              </a:rPr>
              <a:t>.</a:t>
            </a:r>
          </a:p>
          <a:p>
            <a:pPr marL="0" indent="0" algn="just">
              <a:buNone/>
            </a:pPr>
            <a:endParaRPr lang="en-US" sz="2400" dirty="0">
              <a:effectLst>
                <a:outerShdw blurRad="38100" dist="38100" dir="2700000" algn="tl">
                  <a:srgbClr val="000000">
                    <a:alpha val="43137"/>
                  </a:srgbClr>
                </a:outerShdw>
              </a:effectLst>
            </a:endParaRPr>
          </a:p>
          <a:p>
            <a:pPr marL="0" indent="0" algn="just">
              <a:buNone/>
            </a:pPr>
            <a:r>
              <a:rPr lang="bg-BG" sz="2400" dirty="0" smtClean="0">
                <a:effectLst>
                  <a:outerShdw blurRad="38100" dist="38100" dir="2700000" algn="tl">
                    <a:srgbClr val="000000">
                      <a:alpha val="43137"/>
                    </a:srgbClr>
                  </a:outerShdw>
                </a:effectLst>
              </a:rPr>
              <a:t>Управляващият орган има правото в процеса на оценка да отстрани недопустими дейности, както и дейности, които са свързани с недопустими разходи.</a:t>
            </a:r>
            <a:endParaRPr lang="bg-BG" sz="2400" dirty="0">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76909090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708454"/>
          </a:xfrm>
        </p:spPr>
        <p:txBody>
          <a:bodyPr/>
          <a:lstStyle/>
          <a:p>
            <a:pPr algn="ctr"/>
            <a:r>
              <a:rPr lang="bg-BG" b="1" dirty="0" smtClean="0">
                <a:solidFill>
                  <a:schemeClr val="accent2">
                    <a:lumMod val="75000"/>
                  </a:schemeClr>
                </a:solidFill>
                <a:effectLst>
                  <a:outerShdw blurRad="38100" dist="38100" dir="2700000" algn="tl">
                    <a:srgbClr val="000000">
                      <a:alpha val="43137"/>
                    </a:srgbClr>
                  </a:outerShdw>
                </a:effectLst>
              </a:rPr>
              <a:t>НАЧИН НА КАНДИДАТСТВАНЕ</a:t>
            </a:r>
            <a:endParaRPr lang="en-GB" b="1"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948267" y="1409586"/>
            <a:ext cx="8596668" cy="5165124"/>
          </a:xfrm>
        </p:spPr>
        <p:txBody>
          <a:bodyPr>
            <a:normAutofit/>
          </a:bodyPr>
          <a:lstStyle/>
          <a:p>
            <a:pPr marL="0" indent="0" algn="just">
              <a:buNone/>
            </a:pPr>
            <a:r>
              <a:rPr lang="bg-BG" sz="2800" dirty="0"/>
              <a:t>Проектните предложения се подават </a:t>
            </a:r>
            <a:r>
              <a:rPr lang="bg-BG" sz="2800" b="1" dirty="0">
                <a:effectLst>
                  <a:outerShdw blurRad="38100" dist="38100" dir="2700000" algn="tl">
                    <a:srgbClr val="000000">
                      <a:alpha val="43137"/>
                    </a:srgbClr>
                  </a:outerShdw>
                </a:effectLst>
              </a:rPr>
              <a:t>само по електронен път</a:t>
            </a:r>
            <a:r>
              <a:rPr lang="bg-BG" sz="2800" dirty="0"/>
              <a:t> в информационната система </a:t>
            </a:r>
            <a:r>
              <a:rPr lang="bg-BG" sz="2800" dirty="0" smtClean="0"/>
              <a:t>ИСУН2020 подписани с квалифициран електронен подпис (КЕП) </a:t>
            </a:r>
            <a:r>
              <a:rPr lang="bg-BG" sz="2800" dirty="0"/>
              <a:t>на лицето оправомощено да представлява кандидата</a:t>
            </a:r>
            <a:r>
              <a:rPr lang="bg-BG" sz="2800" dirty="0" smtClean="0"/>
              <a:t>.</a:t>
            </a:r>
          </a:p>
          <a:p>
            <a:pPr marL="0" indent="0" algn="just">
              <a:buNone/>
            </a:pPr>
            <a:endParaRPr lang="bg-BG" sz="2800" dirty="0" smtClean="0"/>
          </a:p>
          <a:p>
            <a:pPr marL="0" indent="0" algn="just">
              <a:buNone/>
            </a:pPr>
            <a:r>
              <a:rPr lang="bg-BG" sz="2800" dirty="0" smtClean="0"/>
              <a:t>В рамките на настоящата процедура кандидатите може да подадат </a:t>
            </a:r>
            <a:r>
              <a:rPr lang="bg-BG" sz="2800" b="1" dirty="0" smtClean="0">
                <a:effectLst>
                  <a:outerShdw blurRad="38100" dist="38100" dir="2700000" algn="tl">
                    <a:srgbClr val="000000">
                      <a:alpha val="43137"/>
                    </a:srgbClr>
                  </a:outerShdw>
                </a:effectLst>
              </a:rPr>
              <a:t>само едно</a:t>
            </a:r>
            <a:r>
              <a:rPr lang="bg-BG" sz="2800" dirty="0" smtClean="0"/>
              <a:t> проектно </a:t>
            </a:r>
            <a:r>
              <a:rPr lang="ru-RU" sz="2800" dirty="0" smtClean="0"/>
              <a:t>предложение</a:t>
            </a:r>
            <a:r>
              <a:rPr lang="ru-RU" sz="2800" dirty="0"/>
              <a:t>.</a:t>
            </a:r>
            <a:endParaRPr lang="bg-BG" sz="2800" dirty="0"/>
          </a:p>
          <a:p>
            <a:pPr marL="0" indent="0" algn="just">
              <a:buNone/>
            </a:pPr>
            <a:endParaRPr lang="en-GB" sz="2800" dirty="0"/>
          </a:p>
        </p:txBody>
      </p:sp>
    </p:spTree>
    <p:extLst>
      <p:ext uri="{BB962C8B-B14F-4D97-AF65-F5344CB8AC3E}">
        <p14:creationId xmlns:p14="http://schemas.microsoft.com/office/powerpoint/2010/main" val="281381596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bg-BG" b="1" dirty="0">
                <a:solidFill>
                  <a:schemeClr val="accent2">
                    <a:lumMod val="75000"/>
                  </a:schemeClr>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rPr>
              <a:t>Адрес за подаване на проектните предложения</a:t>
            </a:r>
            <a:endParaRPr lang="en-GB"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2160589"/>
            <a:ext cx="8596668" cy="4502678"/>
          </a:xfrm>
        </p:spPr>
        <p:txBody>
          <a:bodyPr/>
          <a:lstStyle/>
          <a:p>
            <a:pPr marL="0" indent="0" algn="just">
              <a:buNone/>
            </a:pPr>
            <a:r>
              <a:rPr lang="bg-BG" sz="2400" b="1" dirty="0" smtClean="0">
                <a:effectLst>
                  <a:outerShdw blurRad="38100" dist="38100" dir="2700000" algn="tl">
                    <a:srgbClr val="000000">
                      <a:alpha val="43137"/>
                    </a:srgbClr>
                  </a:outerShdw>
                </a:effectLst>
              </a:rPr>
              <a:t>Проектните предложения по настоящата процедура на предоставяне на безвъзмездна финансова помощ, следва да бъдат подадени само по електронен път с КЕП като се използва Информационната система за управление и наблюдение на Структурните инструменти на ЕС в България (ИСУН 2020) - </a:t>
            </a:r>
            <a:r>
              <a:rPr lang="bg-BG" sz="3200" b="1" dirty="0" smtClean="0">
                <a:effectLst>
                  <a:outerShdw blurRad="38100" dist="38100" dir="2700000" algn="tl">
                    <a:srgbClr val="000000">
                      <a:alpha val="43137"/>
                    </a:srgbClr>
                  </a:outerShdw>
                </a:effectLst>
                <a:hlinkClick r:id="rId2"/>
              </a:rPr>
              <a:t>https://eumis2020.government.bg</a:t>
            </a:r>
            <a:r>
              <a:rPr lang="bg-BG" sz="2400" b="1" dirty="0" smtClean="0">
                <a:effectLst>
                  <a:outerShdw blurRad="38100" dist="38100" dir="2700000" algn="tl">
                    <a:srgbClr val="000000">
                      <a:alpha val="43137"/>
                    </a:srgbClr>
                  </a:outerShdw>
                </a:effectLst>
              </a:rPr>
              <a:t>.</a:t>
            </a:r>
          </a:p>
          <a:p>
            <a:pPr marL="0" indent="0" algn="just">
              <a:buNone/>
            </a:pPr>
            <a:endParaRPr lang="bg-BG" sz="2400" b="1" dirty="0" smtClean="0">
              <a:effectLst>
                <a:outerShdw blurRad="38100" dist="38100" dir="2700000" algn="tl">
                  <a:srgbClr val="000000">
                    <a:alpha val="43137"/>
                  </a:srgbClr>
                </a:outerShdw>
              </a:effectLst>
            </a:endParaRPr>
          </a:p>
          <a:p>
            <a:pPr marL="0" indent="0" algn="just">
              <a:buNone/>
            </a:pPr>
            <a:r>
              <a:rPr lang="bg-BG" sz="2400" b="1" dirty="0" smtClean="0">
                <a:solidFill>
                  <a:srgbClr val="FF0000"/>
                </a:solidFill>
                <a:effectLst>
                  <a:outerShdw blurRad="38100" dist="38100" dir="2700000" algn="tl">
                    <a:srgbClr val="000000">
                      <a:alpha val="43137"/>
                    </a:srgbClr>
                  </a:outerShdw>
                </a:effectLst>
              </a:rPr>
              <a:t>Ако проектното предложение бъде представено на хартия и няма да бъде допуснато до оценка</a:t>
            </a:r>
            <a:r>
              <a:rPr lang="ru-RU" sz="2400" b="1" dirty="0" smtClean="0">
                <a:solidFill>
                  <a:srgbClr val="FF0000"/>
                </a:solidFill>
                <a:effectLst>
                  <a:outerShdw blurRad="38100" dist="38100" dir="2700000" algn="tl">
                    <a:srgbClr val="000000">
                      <a:alpha val="43137"/>
                    </a:srgbClr>
                  </a:outerShdw>
                </a:effectLst>
              </a:rPr>
              <a:t>.</a:t>
            </a:r>
            <a:endParaRPr lang="ru-RU" sz="2400" b="1" dirty="0">
              <a:solidFill>
                <a:srgbClr val="FF0000"/>
              </a:solidFill>
              <a:effectLst>
                <a:outerShdw blurRad="38100" dist="38100" dir="2700000" algn="tl">
                  <a:srgbClr val="000000">
                    <a:alpha val="43137"/>
                  </a:srgbClr>
                </a:outerShdw>
              </a:effectLst>
            </a:endParaRPr>
          </a:p>
          <a:p>
            <a:pPr marL="0" indent="0">
              <a:buNone/>
            </a:pPr>
            <a:endParaRPr lang="en-GB" dirty="0"/>
          </a:p>
        </p:txBody>
      </p:sp>
    </p:spTree>
    <p:extLst>
      <p:ext uri="{BB962C8B-B14F-4D97-AF65-F5344CB8AC3E}">
        <p14:creationId xmlns:p14="http://schemas.microsoft.com/office/powerpoint/2010/main" val="6989478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889686"/>
          </a:xfrm>
        </p:spPr>
        <p:txBody>
          <a:bodyPr/>
          <a:lstStyle/>
          <a:p>
            <a:pPr algn="ctr"/>
            <a:r>
              <a:rPr lang="bg-BG" b="1" dirty="0" smtClean="0">
                <a:solidFill>
                  <a:schemeClr val="accent2">
                    <a:lumMod val="75000"/>
                  </a:schemeClr>
                </a:solidFill>
                <a:effectLst>
                  <a:outerShdw blurRad="38100" dist="38100" dir="2700000" algn="tl">
                    <a:srgbClr val="000000">
                      <a:alpha val="43137"/>
                    </a:srgbClr>
                  </a:outerShdw>
                </a:effectLst>
              </a:rPr>
              <a:t>СРОК ЗА КАНДИДАТСТВАНЕ</a:t>
            </a:r>
            <a:endParaRPr lang="en-GB" b="1"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1402080"/>
            <a:ext cx="8596668" cy="5257800"/>
          </a:xfrm>
        </p:spPr>
        <p:txBody>
          <a:bodyPr>
            <a:normAutofit/>
          </a:bodyPr>
          <a:lstStyle/>
          <a:p>
            <a:pPr marL="0" indent="0" algn="just">
              <a:buNone/>
            </a:pPr>
            <a:r>
              <a:rPr lang="bg-BG" sz="2400" b="1" dirty="0" smtClean="0"/>
              <a:t>Крайният срок за подаване на проектните предложения, подписани с КЕП през системата ИСУН 2020 е: </a:t>
            </a:r>
            <a:r>
              <a:rPr lang="bg-BG" sz="2400" b="1" dirty="0" smtClean="0">
                <a:effectLst>
                  <a:outerShdw blurRad="38100" dist="38100" dir="2700000" algn="tl">
                    <a:srgbClr val="000000">
                      <a:alpha val="43137"/>
                    </a:srgbClr>
                  </a:outerShdw>
                </a:effectLst>
              </a:rPr>
              <a:t>не по-късно от </a:t>
            </a:r>
            <a:r>
              <a:rPr lang="bg-BG" sz="2400" b="1" dirty="0" smtClean="0">
                <a:solidFill>
                  <a:srgbClr val="FF0000"/>
                </a:solidFill>
                <a:effectLst>
                  <a:outerShdw blurRad="38100" dist="38100" dir="2700000" algn="tl">
                    <a:srgbClr val="000000">
                      <a:alpha val="43137"/>
                    </a:srgbClr>
                  </a:outerShdw>
                </a:effectLst>
              </a:rPr>
              <a:t>23:59 часа на 30.11.2015 г.</a:t>
            </a:r>
          </a:p>
          <a:p>
            <a:pPr marL="0" indent="0" algn="just">
              <a:buNone/>
            </a:pPr>
            <a:endParaRPr lang="bg-BG" sz="2400" b="1" dirty="0">
              <a:effectLst>
                <a:outerShdw blurRad="38100" dist="38100" dir="2700000" algn="tl">
                  <a:srgbClr val="000000">
                    <a:alpha val="43137"/>
                  </a:srgbClr>
                </a:outerShdw>
              </a:effectLst>
            </a:endParaRPr>
          </a:p>
          <a:p>
            <a:pPr marL="0" indent="0" algn="just">
              <a:buNone/>
            </a:pPr>
            <a:r>
              <a:rPr lang="bg-BG" sz="2400" b="1" dirty="0" smtClean="0"/>
              <a:t>За час на подаване на проектното предложение се счита времето на приложния сървър на ИСУН, когато са записани окончателните данни и системата е генерирала регистрационен номер, а не времето на локалния компютър на съответния кандидат.</a:t>
            </a:r>
          </a:p>
          <a:p>
            <a:pPr marL="0" indent="0" algn="just">
              <a:buNone/>
            </a:pPr>
            <a:endParaRPr lang="bg-BG" sz="2400" b="1" dirty="0" smtClean="0"/>
          </a:p>
          <a:p>
            <a:pPr marL="0" indent="0" algn="just">
              <a:buNone/>
            </a:pPr>
            <a:r>
              <a:rPr lang="bg-BG" sz="2400" b="1" dirty="0" smtClean="0"/>
              <a:t>В рамките на настоящата </a:t>
            </a:r>
            <a:r>
              <a:rPr lang="bg-BG" sz="2400" b="1" dirty="0" smtClean="0">
                <a:solidFill>
                  <a:srgbClr val="FF0000"/>
                </a:solidFill>
              </a:rPr>
              <a:t>процедура</a:t>
            </a:r>
            <a:r>
              <a:rPr lang="bg-BG" sz="2400" b="1" dirty="0" smtClean="0"/>
              <a:t> кандидатите може да подадат само едно проектно предложение.</a:t>
            </a:r>
          </a:p>
          <a:p>
            <a:pPr marL="0" indent="0" algn="just">
              <a:buNone/>
            </a:pPr>
            <a:endParaRPr lang="bg-BG" sz="2400" b="1" dirty="0" smtClean="0"/>
          </a:p>
        </p:txBody>
      </p:sp>
    </p:spTree>
    <p:extLst>
      <p:ext uri="{BB962C8B-B14F-4D97-AF65-F5344CB8AC3E}">
        <p14:creationId xmlns:p14="http://schemas.microsoft.com/office/powerpoint/2010/main" val="140718467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bg-BG" b="1" dirty="0" smtClean="0">
                <a:solidFill>
                  <a:schemeClr val="accent2">
                    <a:lumMod val="75000"/>
                  </a:schemeClr>
                </a:solidFill>
                <a:effectLst>
                  <a:outerShdw blurRad="38100" dist="38100" dir="2700000" algn="tl">
                    <a:srgbClr val="000000">
                      <a:alpha val="43137"/>
                    </a:srgbClr>
                  </a:outerShdw>
                </a:effectLst>
              </a:rPr>
              <a:t>Минимален и максимален срок за изпълнение на проекта</a:t>
            </a:r>
            <a:endParaRPr lang="bg-BG" b="1"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p:txBody>
          <a:bodyPr>
            <a:normAutofit/>
          </a:bodyPr>
          <a:lstStyle/>
          <a:p>
            <a:pPr algn="just"/>
            <a:r>
              <a:rPr lang="bg-BG" sz="3200" dirty="0" smtClean="0"/>
              <a:t>Минимален срок за изпълнение на проекта: </a:t>
            </a:r>
            <a:r>
              <a:rPr lang="bg-BG" sz="3200" b="1" dirty="0" smtClean="0">
                <a:effectLst>
                  <a:outerShdw blurRad="38100" dist="38100" dir="2700000" algn="tl">
                    <a:srgbClr val="000000">
                      <a:alpha val="43137"/>
                    </a:srgbClr>
                  </a:outerShdw>
                </a:effectLst>
              </a:rPr>
              <a:t>12 месеца</a:t>
            </a:r>
          </a:p>
          <a:p>
            <a:pPr marL="0" indent="0" algn="just">
              <a:buNone/>
            </a:pPr>
            <a:endParaRPr lang="bg-BG" sz="3200" dirty="0" smtClean="0"/>
          </a:p>
          <a:p>
            <a:pPr algn="just"/>
            <a:r>
              <a:rPr lang="bg-BG" sz="3200" dirty="0" smtClean="0"/>
              <a:t>Максимален срок за изпълнение на проекта: </a:t>
            </a:r>
            <a:r>
              <a:rPr lang="bg-BG" sz="3200" b="1" dirty="0" smtClean="0">
                <a:effectLst>
                  <a:outerShdw blurRad="38100" dist="38100" dir="2700000" algn="tl">
                    <a:srgbClr val="000000">
                      <a:alpha val="43137"/>
                    </a:srgbClr>
                  </a:outerShdw>
                </a:effectLst>
              </a:rPr>
              <a:t>36 месеца</a:t>
            </a:r>
            <a:endParaRPr lang="bg-BG" sz="3200" b="1" dirty="0">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68730113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GB"/>
          </a:p>
        </p:txBody>
      </p:sp>
      <p:graphicFrame>
        <p:nvGraphicFramePr>
          <p:cNvPr id="8" name="Content Placeholder 7"/>
          <p:cNvGraphicFramePr>
            <a:graphicFrameLocks noGrp="1"/>
          </p:cNvGraphicFramePr>
          <p:nvPr>
            <p:ph idx="1"/>
            <p:extLst>
              <p:ext uri="{D42A27DB-BD31-4B8C-83A1-F6EECF244321}">
                <p14:modId xmlns:p14="http://schemas.microsoft.com/office/powerpoint/2010/main" val="3860872033"/>
              </p:ext>
            </p:extLst>
          </p:nvPr>
        </p:nvGraphicFramePr>
        <p:xfrm>
          <a:off x="677863" y="609600"/>
          <a:ext cx="9602787" cy="54324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6" name="Striped Right Arrow 5"/>
          <p:cNvSpPr/>
          <p:nvPr/>
        </p:nvSpPr>
        <p:spPr>
          <a:xfrm>
            <a:off x="881449" y="1051839"/>
            <a:ext cx="4242486" cy="2273643"/>
          </a:xfrm>
          <a:prstGeom prst="striped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bg-BG" sz="2800" b="1" dirty="0">
                <a:solidFill>
                  <a:schemeClr val="tx1"/>
                </a:solidFill>
                <a:effectLst>
                  <a:outerShdw blurRad="38100" dist="38100" dir="2700000" algn="tl">
                    <a:srgbClr val="000000">
                      <a:alpha val="43137"/>
                    </a:srgbClr>
                  </a:outerShdw>
                </a:effectLst>
              </a:rPr>
              <a:t>ИНВЕСТИЦИОНЕН ПРИОРИТЕТ</a:t>
            </a:r>
            <a:r>
              <a:rPr lang="bg-BG" dirty="0"/>
              <a:t> </a:t>
            </a:r>
          </a:p>
        </p:txBody>
      </p:sp>
      <p:sp>
        <p:nvSpPr>
          <p:cNvPr id="7" name="Striped Right Arrow 6"/>
          <p:cNvSpPr/>
          <p:nvPr/>
        </p:nvSpPr>
        <p:spPr>
          <a:xfrm>
            <a:off x="881449" y="3767720"/>
            <a:ext cx="4242486" cy="2273643"/>
          </a:xfrm>
          <a:prstGeom prst="stripedRightArrow">
            <a:avLst/>
          </a:prstGeom>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lvl="0"/>
            <a:r>
              <a:rPr lang="bg-BG" sz="2400" b="1" dirty="0">
                <a:solidFill>
                  <a:schemeClr val="tx1"/>
                </a:solidFill>
                <a:effectLst>
                  <a:outerShdw blurRad="38100" dist="38100" dir="2700000" algn="tl">
                    <a:srgbClr val="000000">
                      <a:alpha val="43137"/>
                    </a:srgbClr>
                  </a:outerShdw>
                </a:effectLst>
              </a:rPr>
              <a:t>СПЕЦИФИЧНА ЦЕЛ</a:t>
            </a:r>
            <a:endParaRPr lang="en-GB" sz="2400" dirty="0">
              <a:solidFill>
                <a:schemeClr val="tx1"/>
              </a:solidFill>
            </a:endParaRPr>
          </a:p>
        </p:txBody>
      </p:sp>
    </p:spTree>
    <p:extLst>
      <p:ext uri="{BB962C8B-B14F-4D97-AF65-F5344CB8AC3E}">
        <p14:creationId xmlns:p14="http://schemas.microsoft.com/office/powerpoint/2010/main" val="1088061177"/>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3" y="345990"/>
            <a:ext cx="8596668" cy="1320800"/>
          </a:xfrm>
        </p:spPr>
        <p:txBody>
          <a:bodyPr/>
          <a:lstStyle/>
          <a:p>
            <a:pPr algn="ctr"/>
            <a:r>
              <a:rPr lang="bg-BG" b="1" dirty="0" smtClean="0">
                <a:solidFill>
                  <a:schemeClr val="accent2">
                    <a:lumMod val="75000"/>
                  </a:schemeClr>
                </a:solidFill>
                <a:effectLst>
                  <a:outerShdw blurRad="38100" dist="38100" dir="2700000" algn="tl">
                    <a:srgbClr val="000000">
                      <a:alpha val="43137"/>
                    </a:srgbClr>
                  </a:outerShdw>
                </a:effectLst>
              </a:rPr>
              <a:t>МИНИМАЛЕН И МАКСИМАЛЕН РАЗМЕР НА БФП</a:t>
            </a:r>
            <a:endParaRPr lang="en-GB" b="1"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3" y="1606378"/>
            <a:ext cx="8746753" cy="5033319"/>
          </a:xfrm>
        </p:spPr>
        <p:txBody>
          <a:bodyPr>
            <a:normAutofit/>
          </a:bodyPr>
          <a:lstStyle/>
          <a:p>
            <a:pPr marL="0" indent="0" algn="just">
              <a:buNone/>
            </a:pPr>
            <a:r>
              <a:rPr lang="bg-BG" sz="2400" dirty="0" smtClean="0"/>
              <a:t>Общ размер на безвъзмездната финансова помощ по процедурата - </a:t>
            </a:r>
            <a:r>
              <a:rPr lang="bg-BG" sz="2400" b="1" dirty="0" smtClean="0">
                <a:effectLst>
                  <a:outerShdw blurRad="38100" dist="38100" dir="2700000" algn="tl">
                    <a:srgbClr val="000000">
                      <a:alpha val="43137"/>
                    </a:srgbClr>
                  </a:outerShdw>
                </a:effectLst>
              </a:rPr>
              <a:t>10 000 000 лева</a:t>
            </a:r>
          </a:p>
          <a:p>
            <a:pPr marL="0" indent="0" algn="just">
              <a:buNone/>
            </a:pPr>
            <a:endParaRPr lang="bg-BG" sz="2400" b="1" dirty="0" smtClean="0">
              <a:effectLst>
                <a:outerShdw blurRad="38100" dist="38100" dir="2700000" algn="tl">
                  <a:srgbClr val="000000">
                    <a:alpha val="43137"/>
                  </a:srgbClr>
                </a:outerShdw>
              </a:effectLst>
            </a:endParaRPr>
          </a:p>
          <a:p>
            <a:pPr marL="0" indent="0" algn="just">
              <a:buNone/>
            </a:pPr>
            <a:r>
              <a:rPr lang="bg-BG" sz="2400" dirty="0" smtClean="0"/>
              <a:t>Минимален размер на безвъзмездната финансова помощ:</a:t>
            </a:r>
            <a:r>
              <a:rPr lang="bg-BG" sz="2400" b="1" dirty="0" smtClean="0"/>
              <a:t> </a:t>
            </a:r>
          </a:p>
          <a:p>
            <a:pPr marL="0" indent="0" algn="just">
              <a:buNone/>
            </a:pPr>
            <a:r>
              <a:rPr lang="bg-BG" sz="2400" b="1" dirty="0" smtClean="0">
                <a:effectLst>
                  <a:outerShdw blurRad="38100" dist="38100" dir="2700000" algn="tl">
                    <a:srgbClr val="000000">
                      <a:alpha val="43137"/>
                    </a:srgbClr>
                  </a:outerShdw>
                </a:effectLst>
              </a:rPr>
              <a:t>50 000 лв.</a:t>
            </a:r>
          </a:p>
          <a:p>
            <a:pPr marL="0" indent="0" algn="just">
              <a:buNone/>
            </a:pPr>
            <a:r>
              <a:rPr lang="bg-BG" sz="2400" dirty="0" smtClean="0"/>
              <a:t>Максимален размер на безвъзмездната финансова помощ:</a:t>
            </a:r>
            <a:r>
              <a:rPr lang="bg-BG" sz="2400" b="1" dirty="0" smtClean="0"/>
              <a:t> </a:t>
            </a:r>
          </a:p>
          <a:p>
            <a:pPr marL="0" indent="0" algn="just">
              <a:buNone/>
            </a:pPr>
            <a:r>
              <a:rPr lang="bg-BG" sz="2400" b="1" dirty="0" smtClean="0">
                <a:effectLst>
                  <a:outerShdw blurRad="38100" dist="38100" dir="2700000" algn="tl">
                    <a:srgbClr val="000000">
                      <a:alpha val="43137"/>
                    </a:srgbClr>
                  </a:outerShdw>
                </a:effectLst>
              </a:rPr>
              <a:t>500 000 лв.</a:t>
            </a:r>
          </a:p>
          <a:p>
            <a:pPr marL="0" indent="0" algn="just">
              <a:buNone/>
            </a:pPr>
            <a:endParaRPr lang="bg-BG" sz="2400" b="1" dirty="0" smtClean="0">
              <a:effectLst>
                <a:outerShdw blurRad="38100" dist="38100" dir="2700000" algn="tl">
                  <a:srgbClr val="000000">
                    <a:alpha val="43137"/>
                  </a:srgbClr>
                </a:outerShdw>
              </a:effectLst>
            </a:endParaRPr>
          </a:p>
          <a:p>
            <a:pPr marL="0" indent="0" algn="just">
              <a:buNone/>
            </a:pPr>
            <a:r>
              <a:rPr lang="bg-BG" sz="2400" dirty="0" smtClean="0"/>
              <a:t>По настоящата процедура не се изисква съфинансиране от страна на бенефициентите. Безвъзмездната финансова помощ е в размер на 100 %.</a:t>
            </a:r>
            <a:endParaRPr lang="bg-BG" sz="2400" dirty="0"/>
          </a:p>
        </p:txBody>
      </p:sp>
    </p:spTree>
    <p:extLst>
      <p:ext uri="{BB962C8B-B14F-4D97-AF65-F5344CB8AC3E}">
        <p14:creationId xmlns:p14="http://schemas.microsoft.com/office/powerpoint/2010/main" val="85737768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3" y="609600"/>
            <a:ext cx="8927985" cy="749643"/>
          </a:xfrm>
        </p:spPr>
        <p:txBody>
          <a:bodyPr>
            <a:normAutofit/>
          </a:bodyPr>
          <a:lstStyle/>
          <a:p>
            <a:pPr algn="ctr"/>
            <a:r>
              <a:rPr lang="bg-BG" sz="3400" b="1" dirty="0" smtClean="0">
                <a:solidFill>
                  <a:schemeClr val="accent2">
                    <a:lumMod val="75000"/>
                  </a:schemeClr>
                </a:solidFill>
                <a:effectLst>
                  <a:outerShdw blurRad="38100" dist="38100" dir="2700000" algn="tl">
                    <a:srgbClr val="000000">
                      <a:alpha val="43137"/>
                    </a:srgbClr>
                  </a:outerShdw>
                </a:effectLst>
              </a:rPr>
              <a:t>ОЦЕНКА НА ПРОЕКТНИТЕ ПРЕДЛОЖЕНИЯ</a:t>
            </a:r>
            <a:endParaRPr lang="en-GB" sz="3400" b="1"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1268627"/>
            <a:ext cx="8596668" cy="5362832"/>
          </a:xfrm>
        </p:spPr>
        <p:txBody>
          <a:bodyPr/>
          <a:lstStyle/>
          <a:p>
            <a:pPr marL="0" indent="0" algn="just">
              <a:buNone/>
            </a:pPr>
            <a:r>
              <a:rPr lang="bg-BG" sz="2400" dirty="0" smtClean="0"/>
              <a:t>Оценката включва следните етапи:</a:t>
            </a:r>
          </a:p>
          <a:p>
            <a:pPr marL="0" indent="0" algn="just">
              <a:buNone/>
            </a:pPr>
            <a:endParaRPr lang="bg-BG" dirty="0" smtClean="0"/>
          </a:p>
          <a:p>
            <a:pPr marL="0" indent="0" algn="just">
              <a:buNone/>
            </a:pPr>
            <a:r>
              <a:rPr lang="bg-BG" sz="2400" dirty="0" smtClean="0">
                <a:effectLst>
                  <a:outerShdw blurRad="38100" dist="38100" dir="2700000" algn="tl">
                    <a:srgbClr val="000000">
                      <a:alpha val="43137"/>
                    </a:srgbClr>
                  </a:outerShdw>
                </a:effectLst>
              </a:rPr>
              <a:t>Етап I</a:t>
            </a:r>
            <a:r>
              <a:rPr lang="bg-BG" sz="2400" dirty="0" smtClean="0"/>
              <a:t>: Оценка на административното съответствие и допустимостта - етап от оценката на проектните предложения, при които се извършва проверка относно формалното съответствие на всяко проектното предложение и на допустимостта на кандидатите и проектните дейности</a:t>
            </a:r>
          </a:p>
          <a:p>
            <a:pPr marL="0" indent="0" algn="just">
              <a:buNone/>
            </a:pPr>
            <a:endParaRPr lang="bg-BG" sz="2400" dirty="0" smtClean="0"/>
          </a:p>
          <a:p>
            <a:pPr marL="0" indent="0" algn="just">
              <a:buNone/>
            </a:pPr>
            <a:r>
              <a:rPr lang="bg-BG" sz="2400" dirty="0" smtClean="0">
                <a:effectLst>
                  <a:outerShdw blurRad="38100" dist="38100" dir="2700000" algn="tl">
                    <a:srgbClr val="000000">
                      <a:alpha val="43137"/>
                    </a:srgbClr>
                  </a:outerShdw>
                </a:effectLst>
              </a:rPr>
              <a:t>Етап II</a:t>
            </a:r>
            <a:r>
              <a:rPr lang="bg-BG" sz="2400" dirty="0" smtClean="0"/>
              <a:t>: Техническа и финансова оценка - оценка по същество на проектните предложения, която се извършва в съответствие с критериите за оценка на проектите.</a:t>
            </a:r>
            <a:endParaRPr lang="bg-BG" sz="2400" dirty="0"/>
          </a:p>
        </p:txBody>
      </p:sp>
    </p:spTree>
    <p:extLst>
      <p:ext uri="{BB962C8B-B14F-4D97-AF65-F5344CB8AC3E}">
        <p14:creationId xmlns:p14="http://schemas.microsoft.com/office/powerpoint/2010/main" val="73731253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3" y="334941"/>
            <a:ext cx="8596668" cy="639844"/>
          </a:xfrm>
        </p:spPr>
        <p:txBody>
          <a:bodyPr>
            <a:noAutofit/>
          </a:bodyPr>
          <a:lstStyle/>
          <a:p>
            <a:pPr algn="ctr"/>
            <a:r>
              <a:rPr lang="ru-RU" b="1" dirty="0">
                <a:solidFill>
                  <a:srgbClr val="54A021">
                    <a:lumMod val="75000"/>
                  </a:srgbClr>
                </a:solidFill>
                <a:effectLst>
                  <a:outerShdw blurRad="38100" dist="38100" dir="2700000" algn="tl">
                    <a:srgbClr val="000000">
                      <a:alpha val="43137"/>
                    </a:srgbClr>
                  </a:outerShdw>
                </a:effectLst>
              </a:rPr>
              <a:t>Условия за </a:t>
            </a:r>
            <a:r>
              <a:rPr lang="ru-RU" b="1" dirty="0" err="1">
                <a:solidFill>
                  <a:srgbClr val="54A021">
                    <a:lumMod val="75000"/>
                  </a:srgbClr>
                </a:solidFill>
                <a:effectLst>
                  <a:outerShdw blurRad="38100" dist="38100" dir="2700000" algn="tl">
                    <a:srgbClr val="000000">
                      <a:alpha val="43137"/>
                    </a:srgbClr>
                  </a:outerShdw>
                </a:effectLst>
              </a:rPr>
              <a:t>допустимост</a:t>
            </a:r>
            <a:r>
              <a:rPr lang="ru-RU" b="1" dirty="0">
                <a:solidFill>
                  <a:srgbClr val="54A021">
                    <a:lumMod val="75000"/>
                  </a:srgbClr>
                </a:solidFill>
                <a:effectLst>
                  <a:outerShdw blurRad="38100" dist="38100" dir="2700000" algn="tl">
                    <a:srgbClr val="000000">
                      <a:alpha val="43137"/>
                    </a:srgbClr>
                  </a:outerShdw>
                </a:effectLst>
              </a:rPr>
              <a:t> на </a:t>
            </a:r>
            <a:r>
              <a:rPr lang="ru-RU" b="1" dirty="0" err="1">
                <a:solidFill>
                  <a:srgbClr val="54A021">
                    <a:lumMod val="75000"/>
                  </a:srgbClr>
                </a:solidFill>
                <a:effectLst>
                  <a:outerShdw blurRad="38100" dist="38100" dir="2700000" algn="tl">
                    <a:srgbClr val="000000">
                      <a:alpha val="43137"/>
                    </a:srgbClr>
                  </a:outerShdw>
                </a:effectLst>
              </a:rPr>
              <a:t>разходите</a:t>
            </a:r>
            <a:endParaRPr lang="bg-BG" dirty="0"/>
          </a:p>
        </p:txBody>
      </p:sp>
      <p:sp>
        <p:nvSpPr>
          <p:cNvPr id="3" name="Content Placeholder 2"/>
          <p:cNvSpPr>
            <a:spLocks noGrp="1"/>
          </p:cNvSpPr>
          <p:nvPr>
            <p:ph idx="1"/>
          </p:nvPr>
        </p:nvSpPr>
        <p:spPr>
          <a:xfrm>
            <a:off x="677333" y="1445079"/>
            <a:ext cx="8654445" cy="4906735"/>
          </a:xfrm>
        </p:spPr>
        <p:txBody>
          <a:bodyPr>
            <a:normAutofit fontScale="85000" lnSpcReduction="20000"/>
          </a:bodyPr>
          <a:lstStyle/>
          <a:p>
            <a:pPr indent="450215" algn="just">
              <a:lnSpc>
                <a:spcPct val="150000"/>
              </a:lnSpc>
              <a:tabLst>
                <a:tab pos="457200" algn="l"/>
                <a:tab pos="581660" algn="l"/>
                <a:tab pos="685800" algn="l"/>
                <a:tab pos="800100" algn="l"/>
                <a:tab pos="914400" algn="l"/>
                <a:tab pos="2326640" algn="l"/>
                <a:tab pos="2908300" algn="l"/>
                <a:tab pos="3489960" algn="l"/>
                <a:tab pos="4071620" algn="l"/>
                <a:tab pos="4653280" algn="l"/>
                <a:tab pos="5234940" algn="l"/>
                <a:tab pos="5816600" algn="l"/>
                <a:tab pos="6398260" algn="l"/>
                <a:tab pos="6979920" algn="l"/>
                <a:tab pos="7561580" algn="l"/>
                <a:tab pos="8143240" algn="l"/>
                <a:tab pos="8724900" algn="l"/>
                <a:tab pos="9306560" algn="l"/>
              </a:tabLst>
            </a:pPr>
            <a:r>
              <a:rPr lang="bg-BG" sz="2800" dirty="0">
                <a:solidFill>
                  <a:srgbClr val="000000"/>
                </a:solidFill>
                <a:ea typeface="Times New Roman"/>
              </a:rPr>
              <a:t>За да бъдат допустими разходите трябва да отговарят на следните условия:</a:t>
            </a:r>
          </a:p>
          <a:p>
            <a:pPr lvl="0" algn="just">
              <a:lnSpc>
                <a:spcPct val="150000"/>
              </a:lnSpc>
              <a:buFont typeface="Symbol"/>
              <a:buChar char=""/>
              <a:tabLst>
                <a:tab pos="457200" algn="l"/>
                <a:tab pos="581660" algn="l"/>
                <a:tab pos="685800" algn="l"/>
                <a:tab pos="800100" algn="l"/>
                <a:tab pos="914400" algn="l"/>
                <a:tab pos="2326640" algn="l"/>
                <a:tab pos="2908300" algn="l"/>
                <a:tab pos="3489960" algn="l"/>
                <a:tab pos="4071620" algn="l"/>
                <a:tab pos="4653280" algn="l"/>
                <a:tab pos="5234940" algn="l"/>
                <a:tab pos="5816600" algn="l"/>
                <a:tab pos="6398260" algn="l"/>
                <a:tab pos="6979920" algn="l"/>
                <a:tab pos="7561580" algn="l"/>
                <a:tab pos="8143240" algn="l"/>
                <a:tab pos="8724900" algn="l"/>
                <a:tab pos="9306560" algn="l"/>
              </a:tabLst>
            </a:pPr>
            <a:r>
              <a:rPr lang="bg-BG" sz="1900" dirty="0">
                <a:solidFill>
                  <a:srgbClr val="000000"/>
                </a:solidFill>
                <a:ea typeface="Times New Roman"/>
              </a:rPr>
              <a:t>да са необходими за изпълнението на проекта и да отговарят на принципите за добро финансово управление - икономичност, ефикасност и ефективност на вложените средства;</a:t>
            </a:r>
          </a:p>
          <a:p>
            <a:pPr lvl="0" algn="just">
              <a:lnSpc>
                <a:spcPct val="150000"/>
              </a:lnSpc>
              <a:buFont typeface="Symbol"/>
              <a:buChar char=""/>
              <a:tabLst>
                <a:tab pos="457200" algn="l"/>
                <a:tab pos="581660" algn="l"/>
                <a:tab pos="685800" algn="l"/>
                <a:tab pos="800100" algn="l"/>
                <a:tab pos="914400" algn="l"/>
                <a:tab pos="2326640" algn="l"/>
                <a:tab pos="2908300" algn="l"/>
                <a:tab pos="3489960" algn="l"/>
                <a:tab pos="4071620" algn="l"/>
                <a:tab pos="4653280" algn="l"/>
                <a:tab pos="5234940" algn="l"/>
                <a:tab pos="5816600" algn="l"/>
                <a:tab pos="6398260" algn="l"/>
                <a:tab pos="6979920" algn="l"/>
                <a:tab pos="7561580" algn="l"/>
                <a:tab pos="8143240" algn="l"/>
                <a:tab pos="8724900" algn="l"/>
                <a:tab pos="9306560" algn="l"/>
              </a:tabLst>
            </a:pPr>
            <a:r>
              <a:rPr lang="bg-BG" sz="1900" dirty="0">
                <a:solidFill>
                  <a:srgbClr val="000000"/>
                </a:solidFill>
                <a:ea typeface="Times New Roman"/>
              </a:rPr>
              <a:t>да бъдат извършени в периода на допустимост на разходите, съгласно съответните Насоки за кандидатстване;</a:t>
            </a:r>
          </a:p>
          <a:p>
            <a:pPr lvl="0" algn="just">
              <a:lnSpc>
                <a:spcPct val="150000"/>
              </a:lnSpc>
              <a:buFont typeface="Symbol"/>
              <a:buChar char=""/>
              <a:tabLst>
                <a:tab pos="457200" algn="l"/>
                <a:tab pos="581660" algn="l"/>
                <a:tab pos="685800" algn="l"/>
                <a:tab pos="800100" algn="l"/>
                <a:tab pos="914400" algn="l"/>
                <a:tab pos="2326640" algn="l"/>
                <a:tab pos="2908300" algn="l"/>
                <a:tab pos="3489960" algn="l"/>
                <a:tab pos="4071620" algn="l"/>
                <a:tab pos="4653280" algn="l"/>
                <a:tab pos="5234940" algn="l"/>
                <a:tab pos="5816600" algn="l"/>
                <a:tab pos="6398260" algn="l"/>
                <a:tab pos="6979920" algn="l"/>
                <a:tab pos="7561580" algn="l"/>
                <a:tab pos="8143240" algn="l"/>
                <a:tab pos="8724900" algn="l"/>
                <a:tab pos="9306560" algn="l"/>
              </a:tabLst>
            </a:pPr>
            <a:r>
              <a:rPr lang="bg-BG" sz="1900" dirty="0">
                <a:solidFill>
                  <a:srgbClr val="000000"/>
                </a:solidFill>
                <a:ea typeface="Times New Roman"/>
              </a:rPr>
              <a:t>да са в съответствие с категориите разходи, включени в договора/заповедта за предоставяне на безвъзмездна помощ;</a:t>
            </a:r>
          </a:p>
          <a:p>
            <a:pPr lvl="0" algn="just">
              <a:lnSpc>
                <a:spcPct val="150000"/>
              </a:lnSpc>
              <a:buFont typeface="Symbol"/>
              <a:buChar char=""/>
              <a:tabLst>
                <a:tab pos="457200" algn="l"/>
                <a:tab pos="581660" algn="l"/>
                <a:tab pos="685800" algn="l"/>
                <a:tab pos="800100" algn="l"/>
                <a:tab pos="914400" algn="l"/>
                <a:tab pos="2326640" algn="l"/>
                <a:tab pos="2908300" algn="l"/>
                <a:tab pos="3489960" algn="l"/>
                <a:tab pos="4071620" algn="l"/>
                <a:tab pos="4653280" algn="l"/>
                <a:tab pos="5234940" algn="l"/>
                <a:tab pos="5816600" algn="l"/>
                <a:tab pos="6398260" algn="l"/>
                <a:tab pos="6979920" algn="l"/>
                <a:tab pos="7561580" algn="l"/>
                <a:tab pos="8143240" algn="l"/>
                <a:tab pos="8724900" algn="l"/>
                <a:tab pos="9306560" algn="l"/>
              </a:tabLst>
            </a:pPr>
            <a:r>
              <a:rPr lang="bg-BG" sz="1900" dirty="0">
                <a:solidFill>
                  <a:srgbClr val="000000"/>
                </a:solidFill>
                <a:ea typeface="Times New Roman"/>
              </a:rPr>
              <a:t>за разходите да е налична адекватна </a:t>
            </a:r>
            <a:r>
              <a:rPr lang="bg-BG" sz="1900" dirty="0" err="1">
                <a:solidFill>
                  <a:srgbClr val="000000"/>
                </a:solidFill>
                <a:ea typeface="Times New Roman"/>
              </a:rPr>
              <a:t>одитна</a:t>
            </a:r>
            <a:r>
              <a:rPr lang="bg-BG" sz="1900" dirty="0">
                <a:solidFill>
                  <a:srgbClr val="000000"/>
                </a:solidFill>
                <a:ea typeface="Times New Roman"/>
              </a:rPr>
              <a:t> следа, включително да са спазени разпоредбите за наличност на документите по чл. 140 от Регламент (ЕС) № 1303/2013</a:t>
            </a:r>
            <a:r>
              <a:rPr lang="bg-BG" dirty="0" smtClean="0">
                <a:solidFill>
                  <a:srgbClr val="000000"/>
                </a:solidFill>
                <a:ea typeface="Times New Roman"/>
              </a:rPr>
              <a:t>;</a:t>
            </a:r>
            <a:endParaRPr lang="bg-BG" sz="1200" dirty="0">
              <a:solidFill>
                <a:srgbClr val="000000"/>
              </a:solidFill>
              <a:ea typeface="Times New Roman"/>
            </a:endParaRPr>
          </a:p>
        </p:txBody>
      </p:sp>
    </p:spTree>
    <p:extLst>
      <p:ext uri="{BB962C8B-B14F-4D97-AF65-F5344CB8AC3E}">
        <p14:creationId xmlns:p14="http://schemas.microsoft.com/office/powerpoint/2010/main" val="180050154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3" y="290423"/>
            <a:ext cx="8596668" cy="658483"/>
          </a:xfrm>
        </p:spPr>
        <p:txBody>
          <a:bodyPr>
            <a:noAutofit/>
          </a:bodyPr>
          <a:lstStyle/>
          <a:p>
            <a:pPr algn="ctr"/>
            <a:r>
              <a:rPr lang="ru-RU" b="1" dirty="0">
                <a:solidFill>
                  <a:srgbClr val="54A021">
                    <a:lumMod val="75000"/>
                  </a:srgbClr>
                </a:solidFill>
                <a:effectLst>
                  <a:outerShdw blurRad="38100" dist="38100" dir="2700000" algn="tl">
                    <a:srgbClr val="000000">
                      <a:alpha val="43137"/>
                    </a:srgbClr>
                  </a:outerShdw>
                </a:effectLst>
              </a:rPr>
              <a:t>Условия за </a:t>
            </a:r>
            <a:r>
              <a:rPr lang="ru-RU" b="1" dirty="0" err="1">
                <a:solidFill>
                  <a:srgbClr val="54A021">
                    <a:lumMod val="75000"/>
                  </a:srgbClr>
                </a:solidFill>
                <a:effectLst>
                  <a:outerShdw blurRad="38100" dist="38100" dir="2700000" algn="tl">
                    <a:srgbClr val="000000">
                      <a:alpha val="43137"/>
                    </a:srgbClr>
                  </a:outerShdw>
                </a:effectLst>
              </a:rPr>
              <a:t>допустимост</a:t>
            </a:r>
            <a:r>
              <a:rPr lang="ru-RU" b="1" dirty="0">
                <a:solidFill>
                  <a:srgbClr val="54A021">
                    <a:lumMod val="75000"/>
                  </a:srgbClr>
                </a:solidFill>
                <a:effectLst>
                  <a:outerShdw blurRad="38100" dist="38100" dir="2700000" algn="tl">
                    <a:srgbClr val="000000">
                      <a:alpha val="43137"/>
                    </a:srgbClr>
                  </a:outerShdw>
                </a:effectLst>
              </a:rPr>
              <a:t> на </a:t>
            </a:r>
            <a:r>
              <a:rPr lang="ru-RU" b="1" dirty="0" err="1">
                <a:solidFill>
                  <a:srgbClr val="54A021">
                    <a:lumMod val="75000"/>
                  </a:srgbClr>
                </a:solidFill>
                <a:effectLst>
                  <a:outerShdw blurRad="38100" dist="38100" dir="2700000" algn="tl">
                    <a:srgbClr val="000000">
                      <a:alpha val="43137"/>
                    </a:srgbClr>
                  </a:outerShdw>
                </a:effectLst>
              </a:rPr>
              <a:t>разходите</a:t>
            </a:r>
            <a:endParaRPr lang="bg-BG" dirty="0"/>
          </a:p>
        </p:txBody>
      </p:sp>
      <p:sp>
        <p:nvSpPr>
          <p:cNvPr id="3" name="Content Placeholder 2"/>
          <p:cNvSpPr>
            <a:spLocks noGrp="1"/>
          </p:cNvSpPr>
          <p:nvPr>
            <p:ph idx="1"/>
          </p:nvPr>
        </p:nvSpPr>
        <p:spPr>
          <a:xfrm>
            <a:off x="677333" y="1796143"/>
            <a:ext cx="8711595" cy="4572000"/>
          </a:xfrm>
        </p:spPr>
        <p:txBody>
          <a:bodyPr>
            <a:normAutofit lnSpcReduction="10000"/>
          </a:bodyPr>
          <a:lstStyle/>
          <a:p>
            <a:pPr lvl="0" algn="just">
              <a:lnSpc>
                <a:spcPct val="150000"/>
              </a:lnSpc>
              <a:buClr>
                <a:srgbClr val="90C226"/>
              </a:buClr>
              <a:buFont typeface="Symbol"/>
              <a:buChar char=""/>
              <a:tabLst>
                <a:tab pos="457200" algn="l"/>
                <a:tab pos="581660" algn="l"/>
                <a:tab pos="685800" algn="l"/>
                <a:tab pos="800100" algn="l"/>
                <a:tab pos="914400" algn="l"/>
                <a:tab pos="2326640" algn="l"/>
                <a:tab pos="2908300" algn="l"/>
                <a:tab pos="3489960" algn="l"/>
                <a:tab pos="4071620" algn="l"/>
                <a:tab pos="4653280" algn="l"/>
                <a:tab pos="5234940" algn="l"/>
                <a:tab pos="5816600" algn="l"/>
                <a:tab pos="6398260" algn="l"/>
                <a:tab pos="6979920" algn="l"/>
                <a:tab pos="7561580" algn="l"/>
                <a:tab pos="8143240" algn="l"/>
                <a:tab pos="8724900" algn="l"/>
                <a:tab pos="9306560" algn="l"/>
              </a:tabLst>
            </a:pPr>
            <a:r>
              <a:rPr lang="bg-BG" sz="1600" dirty="0">
                <a:solidFill>
                  <a:srgbClr val="000000"/>
                </a:solidFill>
                <a:ea typeface="Times New Roman"/>
              </a:rPr>
              <a:t>да са действително платени (т.е. да е платена цялата стойност на представените фактури или други първични счетоводни документи, включително стойността на ДДС), по банков път или в брой, не по-късно от датата на подаване на междинния/окончателния отчет по проекта от страна на бенефициента. Разходи, подкрепени с протоколи за прихващане, не се считат за допустими;</a:t>
            </a:r>
          </a:p>
          <a:p>
            <a:pPr lvl="0" algn="just">
              <a:lnSpc>
                <a:spcPct val="150000"/>
              </a:lnSpc>
              <a:buClr>
                <a:srgbClr val="90C226"/>
              </a:buClr>
              <a:buFont typeface="Symbol"/>
              <a:buChar char=""/>
              <a:tabLst>
                <a:tab pos="457200" algn="l"/>
                <a:tab pos="581660" algn="l"/>
                <a:tab pos="685800" algn="l"/>
                <a:tab pos="800100" algn="l"/>
                <a:tab pos="914400" algn="l"/>
                <a:tab pos="2326640" algn="l"/>
                <a:tab pos="2908300" algn="l"/>
                <a:tab pos="3489960" algn="l"/>
                <a:tab pos="4071620" algn="l"/>
                <a:tab pos="4653280" algn="l"/>
                <a:tab pos="5234940" algn="l"/>
                <a:tab pos="5816600" algn="l"/>
                <a:tab pos="6398260" algn="l"/>
                <a:tab pos="6979920" algn="l"/>
                <a:tab pos="7561580" algn="l"/>
                <a:tab pos="8143240" algn="l"/>
                <a:tab pos="8724900" algn="l"/>
                <a:tab pos="9306560" algn="l"/>
              </a:tabLst>
            </a:pPr>
            <a:r>
              <a:rPr lang="bg-BG" sz="1600" dirty="0">
                <a:solidFill>
                  <a:srgbClr val="000000"/>
                </a:solidFill>
                <a:ea typeface="Times New Roman"/>
              </a:rPr>
              <a:t>да са отразени в счетоводната документация на бенефициента чрез отделни счетоводни аналитични сметки или в отделна счетоводна система;</a:t>
            </a:r>
          </a:p>
          <a:p>
            <a:pPr lvl="0" algn="just">
              <a:lnSpc>
                <a:spcPct val="150000"/>
              </a:lnSpc>
              <a:buClr>
                <a:srgbClr val="90C226"/>
              </a:buClr>
              <a:buFont typeface="Symbol"/>
              <a:buChar char=""/>
              <a:tabLst>
                <a:tab pos="457200" algn="l"/>
                <a:tab pos="581660" algn="l"/>
                <a:tab pos="685800" algn="l"/>
                <a:tab pos="800100" algn="l"/>
                <a:tab pos="914400" algn="l"/>
                <a:tab pos="2326640" algn="l"/>
                <a:tab pos="2908300" algn="l"/>
                <a:tab pos="3489960" algn="l"/>
                <a:tab pos="4071620" algn="l"/>
                <a:tab pos="4653280" algn="l"/>
                <a:tab pos="5234940" algn="l"/>
                <a:tab pos="5816600" algn="l"/>
                <a:tab pos="6398260" algn="l"/>
                <a:tab pos="6979920" algn="l"/>
                <a:tab pos="7561580" algn="l"/>
                <a:tab pos="8143240" algn="l"/>
                <a:tab pos="8724900" algn="l"/>
                <a:tab pos="9306560" algn="l"/>
              </a:tabLst>
            </a:pPr>
            <a:r>
              <a:rPr lang="bg-BG" sz="1600" dirty="0">
                <a:solidFill>
                  <a:srgbClr val="000000"/>
                </a:solidFill>
                <a:ea typeface="Times New Roman"/>
              </a:rPr>
              <a:t>да може да се установят и проверят, да бъдат подкрепени от оригинални </a:t>
            </a:r>
            <a:r>
              <a:rPr lang="bg-BG" sz="1600" dirty="0" err="1">
                <a:solidFill>
                  <a:srgbClr val="000000"/>
                </a:solidFill>
                <a:ea typeface="Times New Roman"/>
              </a:rPr>
              <a:t>разходооправдателни</a:t>
            </a:r>
            <a:r>
              <a:rPr lang="bg-BG" sz="1600" dirty="0">
                <a:solidFill>
                  <a:srgbClr val="000000"/>
                </a:solidFill>
                <a:ea typeface="Times New Roman"/>
              </a:rPr>
              <a:t> документи;</a:t>
            </a:r>
          </a:p>
          <a:p>
            <a:pPr lvl="0" algn="just">
              <a:lnSpc>
                <a:spcPct val="150000"/>
              </a:lnSpc>
              <a:buClr>
                <a:srgbClr val="90C226"/>
              </a:buClr>
              <a:buFont typeface="Symbol"/>
              <a:buChar char=""/>
              <a:tabLst>
                <a:tab pos="457200" algn="l"/>
                <a:tab pos="581660" algn="l"/>
                <a:tab pos="685800" algn="l"/>
                <a:tab pos="800100" algn="l"/>
                <a:tab pos="914400" algn="l"/>
                <a:tab pos="2326640" algn="l"/>
                <a:tab pos="2908300" algn="l"/>
                <a:tab pos="3489960" algn="l"/>
                <a:tab pos="4071620" algn="l"/>
                <a:tab pos="4653280" algn="l"/>
                <a:tab pos="5234940" algn="l"/>
                <a:tab pos="5816600" algn="l"/>
                <a:tab pos="6398260" algn="l"/>
                <a:tab pos="6979920" algn="l"/>
                <a:tab pos="7561580" algn="l"/>
                <a:tab pos="8143240" algn="l"/>
                <a:tab pos="8724900" algn="l"/>
                <a:tab pos="9306560" algn="l"/>
              </a:tabLst>
            </a:pPr>
            <a:r>
              <a:rPr lang="bg-BG" sz="1600" dirty="0">
                <a:solidFill>
                  <a:srgbClr val="000000"/>
                </a:solidFill>
                <a:ea typeface="Times New Roman"/>
              </a:rPr>
              <a:t>да са за дейности, определени и извършени под отговорността на управляващия орган и съгласно критериите за избор на операции, одобрени от Комитета за наблюдение.</a:t>
            </a:r>
          </a:p>
          <a:p>
            <a:endParaRPr lang="bg-BG" dirty="0"/>
          </a:p>
        </p:txBody>
      </p:sp>
    </p:spTree>
    <p:extLst>
      <p:ext uri="{BB962C8B-B14F-4D97-AF65-F5344CB8AC3E}">
        <p14:creationId xmlns:p14="http://schemas.microsoft.com/office/powerpoint/2010/main" val="322508411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3" y="110067"/>
            <a:ext cx="8596668" cy="694267"/>
          </a:xfrm>
        </p:spPr>
        <p:txBody>
          <a:bodyPr/>
          <a:lstStyle/>
          <a:p>
            <a:pPr algn="ctr"/>
            <a:r>
              <a:rPr lang="bg-BG" b="1" dirty="0">
                <a:solidFill>
                  <a:srgbClr val="54A021">
                    <a:lumMod val="75000"/>
                  </a:srgbClr>
                </a:solidFill>
                <a:effectLst>
                  <a:outerShdw blurRad="38100" dist="38100" dir="2700000" algn="tl">
                    <a:srgbClr val="000000">
                      <a:alpha val="43137"/>
                    </a:srgbClr>
                  </a:outerShdw>
                </a:effectLst>
              </a:rPr>
              <a:t>Допустими разходи</a:t>
            </a:r>
            <a:endParaRPr lang="en-GB" dirty="0"/>
          </a:p>
        </p:txBody>
      </p:sp>
      <p:sp>
        <p:nvSpPr>
          <p:cNvPr id="3" name="Content Placeholder 2"/>
          <p:cNvSpPr>
            <a:spLocks noGrp="1"/>
          </p:cNvSpPr>
          <p:nvPr>
            <p:ph idx="1"/>
          </p:nvPr>
        </p:nvSpPr>
        <p:spPr>
          <a:xfrm>
            <a:off x="677333" y="972065"/>
            <a:ext cx="9372829" cy="5799438"/>
          </a:xfrm>
        </p:spPr>
        <p:txBody>
          <a:bodyPr>
            <a:normAutofit fontScale="25000" lnSpcReduction="20000"/>
          </a:bodyPr>
          <a:lstStyle/>
          <a:p>
            <a:pPr marL="0" lvl="0" indent="0" algn="just">
              <a:lnSpc>
                <a:spcPct val="150000"/>
              </a:lnSpc>
              <a:buNone/>
            </a:pPr>
            <a:r>
              <a:rPr lang="en-US" sz="5600" b="1" dirty="0">
                <a:solidFill>
                  <a:prstClr val="black">
                    <a:lumMod val="75000"/>
                    <a:lumOff val="25000"/>
                  </a:prstClr>
                </a:solidFill>
                <a:latin typeface="Trebuchet MS" panose="020B0603020202020204" pitchFamily="34" charset="0"/>
              </a:rPr>
              <a:t>I. </a:t>
            </a:r>
            <a:r>
              <a:rPr lang="bg-BG" sz="5600" dirty="0">
                <a:solidFill>
                  <a:srgbClr val="000000"/>
                </a:solidFill>
                <a:ea typeface="Times New Roman" panose="02020603050405020304" pitchFamily="18" charset="0"/>
              </a:rPr>
              <a:t>РАЗХОДИ ЗА ПЕРСОНАЛ</a:t>
            </a:r>
            <a:endParaRPr lang="en-US" sz="5600" dirty="0">
              <a:solidFill>
                <a:srgbClr val="000000"/>
              </a:solidFill>
              <a:ea typeface="Times New Roman" panose="02020603050405020304" pitchFamily="18" charset="0"/>
            </a:endParaRPr>
          </a:p>
          <a:p>
            <a:pPr marL="0" lvl="0" indent="0" algn="just">
              <a:lnSpc>
                <a:spcPct val="150000"/>
              </a:lnSpc>
              <a:buNone/>
            </a:pPr>
            <a:r>
              <a:rPr lang="en-US" sz="5600" dirty="0">
                <a:solidFill>
                  <a:srgbClr val="000000"/>
                </a:solidFill>
                <a:ea typeface="Times New Roman" panose="02020603050405020304" pitchFamily="18" charset="0"/>
              </a:rPr>
              <a:t>	</a:t>
            </a:r>
            <a:r>
              <a:rPr lang="bg-BG" sz="5600" dirty="0">
                <a:solidFill>
                  <a:srgbClr val="000000"/>
                </a:solidFill>
                <a:ea typeface="Times New Roman" panose="02020603050405020304" pitchFamily="18" charset="0"/>
              </a:rPr>
              <a:t>1. Разходи за възнаграждения на лица, пряко ангажирани с подготовка и осъществяване на финансираните дейности</a:t>
            </a:r>
          </a:p>
          <a:p>
            <a:pPr marL="0" lvl="0" indent="0" algn="just">
              <a:lnSpc>
                <a:spcPct val="150000"/>
              </a:lnSpc>
              <a:buNone/>
            </a:pPr>
            <a:r>
              <a:rPr lang="en-US" sz="5600" dirty="0">
                <a:solidFill>
                  <a:srgbClr val="000000"/>
                </a:solidFill>
                <a:ea typeface="Times New Roman" panose="02020603050405020304" pitchFamily="18" charset="0"/>
              </a:rPr>
              <a:t>		</a:t>
            </a:r>
            <a:r>
              <a:rPr lang="bg-BG" sz="5600" dirty="0">
                <a:solidFill>
                  <a:srgbClr val="000000"/>
                </a:solidFill>
                <a:ea typeface="Times New Roman" panose="02020603050405020304" pitchFamily="18" charset="0"/>
              </a:rPr>
              <a:t>1.1 Разходи за възнаграждения на учители/възпитатели от училищата/детските градини</a:t>
            </a:r>
          </a:p>
          <a:p>
            <a:pPr marL="0" lvl="0" indent="0" algn="just">
              <a:lnSpc>
                <a:spcPct val="150000"/>
              </a:lnSpc>
              <a:buNone/>
            </a:pPr>
            <a:r>
              <a:rPr lang="en-US" sz="5600" dirty="0">
                <a:solidFill>
                  <a:srgbClr val="000000"/>
                </a:solidFill>
                <a:ea typeface="Times New Roman" panose="02020603050405020304" pitchFamily="18" charset="0"/>
              </a:rPr>
              <a:t>		</a:t>
            </a:r>
            <a:r>
              <a:rPr lang="bg-BG" sz="5600" dirty="0">
                <a:solidFill>
                  <a:srgbClr val="000000"/>
                </a:solidFill>
                <a:ea typeface="Times New Roman" panose="02020603050405020304" pitchFamily="18" charset="0"/>
              </a:rPr>
              <a:t>1.2. Разходи за възнаграждения на експерти и/или външни консултанти</a:t>
            </a:r>
          </a:p>
          <a:p>
            <a:pPr marL="0" lvl="0" indent="0" algn="just">
              <a:lnSpc>
                <a:spcPct val="150000"/>
              </a:lnSpc>
              <a:buNone/>
            </a:pPr>
            <a:r>
              <a:rPr lang="en-US" sz="5600" dirty="0">
                <a:solidFill>
                  <a:srgbClr val="000000"/>
                </a:solidFill>
                <a:ea typeface="Times New Roman" panose="02020603050405020304" pitchFamily="18" charset="0"/>
              </a:rPr>
              <a:t>		</a:t>
            </a:r>
            <a:r>
              <a:rPr lang="bg-BG" sz="5600" dirty="0">
                <a:solidFill>
                  <a:srgbClr val="000000"/>
                </a:solidFill>
                <a:ea typeface="Times New Roman" panose="02020603050405020304" pitchFamily="18" charset="0"/>
              </a:rPr>
              <a:t>1.3. Разходи за възнаграждения на експерт административни дейности (помощен</a:t>
            </a:r>
            <a:r>
              <a:rPr lang="ru-RU" sz="5600" dirty="0">
                <a:solidFill>
                  <a:srgbClr val="000000"/>
                </a:solidFill>
                <a:ea typeface="Times New Roman" panose="02020603050405020304" pitchFamily="18" charset="0"/>
              </a:rPr>
              <a:t> и технически персонал)</a:t>
            </a:r>
          </a:p>
          <a:p>
            <a:pPr marL="0" lvl="0" indent="0" algn="just">
              <a:lnSpc>
                <a:spcPct val="150000"/>
              </a:lnSpc>
              <a:buNone/>
            </a:pPr>
            <a:r>
              <a:rPr lang="ru-RU" sz="5600" dirty="0">
                <a:solidFill>
                  <a:srgbClr val="FF0000"/>
                </a:solidFill>
                <a:ea typeface="Times New Roman" panose="02020603050405020304" pitchFamily="18" charset="0"/>
              </a:rPr>
              <a:t>ВАЖНО:</a:t>
            </a:r>
            <a:r>
              <a:rPr lang="ru-RU" sz="5600" dirty="0">
                <a:solidFill>
                  <a:srgbClr val="000000"/>
                </a:solidFill>
                <a:ea typeface="Times New Roman" panose="02020603050405020304" pitchFamily="18" charset="0"/>
              </a:rPr>
              <a:t> Основният принцип, който трябва да спазват всички бенефициенти, е едни и същи лица не могат да изпълняват едновременно функции, свързани с изпълнение и управление на проекта. </a:t>
            </a:r>
            <a:endParaRPr lang="bg-BG" sz="5600" dirty="0">
              <a:solidFill>
                <a:srgbClr val="000000"/>
              </a:solidFill>
              <a:ea typeface="Times New Roman" panose="02020603050405020304" pitchFamily="18" charset="0"/>
            </a:endParaRPr>
          </a:p>
          <a:p>
            <a:pPr marL="0" lvl="0" indent="0" algn="just">
              <a:lnSpc>
                <a:spcPct val="150000"/>
              </a:lnSpc>
              <a:buNone/>
            </a:pPr>
            <a:r>
              <a:rPr lang="en-US" sz="5600" dirty="0">
                <a:solidFill>
                  <a:srgbClr val="000000"/>
                </a:solidFill>
                <a:ea typeface="Times New Roman" panose="02020603050405020304" pitchFamily="18" charset="0"/>
              </a:rPr>
              <a:t>	</a:t>
            </a:r>
            <a:r>
              <a:rPr lang="ru-RU" sz="5600" dirty="0">
                <a:solidFill>
                  <a:srgbClr val="000000"/>
                </a:solidFill>
                <a:ea typeface="Times New Roman" panose="02020603050405020304" pitchFamily="18" charset="0"/>
              </a:rPr>
              <a:t>2. </a:t>
            </a:r>
            <a:r>
              <a:rPr lang="bg-BG" sz="5600" dirty="0">
                <a:solidFill>
                  <a:srgbClr val="000000"/>
                </a:solidFill>
                <a:ea typeface="Times New Roman" panose="02020603050405020304" pitchFamily="18" charset="0"/>
              </a:rPr>
              <a:t>Разходи за командировки (дневни, пътни и квартирни) на лицата, включени в т. 1, съгласно Наредбата за командировките в </a:t>
            </a:r>
            <a:r>
              <a:rPr lang="bg-BG" sz="5600" dirty="0">
                <a:solidFill>
                  <a:prstClr val="black">
                    <a:lumMod val="75000"/>
                    <a:lumOff val="25000"/>
                  </a:prstClr>
                </a:solidFill>
              </a:rPr>
              <a:t>страната</a:t>
            </a:r>
            <a:r>
              <a:rPr lang="ru-RU" sz="5600" dirty="0" smtClean="0">
                <a:solidFill>
                  <a:prstClr val="black">
                    <a:lumMod val="75000"/>
                    <a:lumOff val="25000"/>
                  </a:prstClr>
                </a:solidFill>
              </a:rPr>
              <a:t>.</a:t>
            </a:r>
          </a:p>
          <a:p>
            <a:pPr marL="0" indent="0" algn="just">
              <a:lnSpc>
                <a:spcPct val="150000"/>
              </a:lnSpc>
              <a:buNone/>
            </a:pPr>
            <a:r>
              <a:rPr lang="ru-RU" sz="5600" b="1" dirty="0" smtClean="0">
                <a:solidFill>
                  <a:srgbClr val="FF0000"/>
                </a:solidFill>
              </a:rPr>
              <a:t>ВАЖНО:</a:t>
            </a:r>
            <a:r>
              <a:rPr lang="ru-RU" sz="5600" b="1" dirty="0" smtClean="0">
                <a:solidFill>
                  <a:prstClr val="black">
                    <a:lumMod val="75000"/>
                    <a:lumOff val="25000"/>
                  </a:prstClr>
                </a:solidFill>
              </a:rPr>
              <a:t> </a:t>
            </a:r>
            <a:r>
              <a:rPr lang="bg-BG" sz="5600" dirty="0" smtClean="0">
                <a:solidFill>
                  <a:srgbClr val="000000"/>
                </a:solidFill>
                <a:ea typeface="Times New Roman" panose="02020603050405020304" pitchFamily="18" charset="0"/>
              </a:rPr>
              <a:t>Разходите </a:t>
            </a:r>
            <a:r>
              <a:rPr lang="bg-BG" sz="5600" dirty="0">
                <a:solidFill>
                  <a:srgbClr val="000000"/>
                </a:solidFill>
                <a:ea typeface="Times New Roman" panose="02020603050405020304" pitchFamily="18" charset="0"/>
              </a:rPr>
              <a:t>за командировки не се признават в случаите, когато е командировано лице по граждански договор. Разходите за командировката се признават за допустими само ако изрично са упоменати в договора. При липсата на подобна договореност, се прилага презумпцията, че характера на гражданския договор (предоставяне на резултат от дейност – продукт или услуга) предполага включване на всички разходи, в т. ч. и за командироване, в цената на услугата и не подлежат на отделно заплащане</a:t>
            </a:r>
            <a:r>
              <a:rPr lang="bg-BG" sz="5600" dirty="0" smtClean="0">
                <a:solidFill>
                  <a:srgbClr val="000000"/>
                </a:solidFill>
                <a:ea typeface="Times New Roman" panose="02020603050405020304" pitchFamily="18" charset="0"/>
              </a:rPr>
              <a:t>.</a:t>
            </a:r>
          </a:p>
          <a:p>
            <a:pPr marL="0" indent="0" algn="just">
              <a:lnSpc>
                <a:spcPct val="150000"/>
              </a:lnSpc>
              <a:buNone/>
            </a:pPr>
            <a:r>
              <a:rPr lang="ru-RU" sz="5600" dirty="0" smtClean="0">
                <a:solidFill>
                  <a:srgbClr val="000000"/>
                </a:solidFill>
                <a:ea typeface="Times New Roman" panose="02020603050405020304" pitchFamily="18" charset="0"/>
              </a:rPr>
              <a:t>Тук </a:t>
            </a:r>
            <a:r>
              <a:rPr lang="ru-RU" sz="5600" dirty="0">
                <a:solidFill>
                  <a:srgbClr val="000000"/>
                </a:solidFill>
                <a:ea typeface="Times New Roman" panose="02020603050405020304" pitchFamily="18" charset="0"/>
              </a:rPr>
              <a:t>не следва да се отчитат разходи свързани с транспортни услуги</a:t>
            </a:r>
          </a:p>
          <a:p>
            <a:pPr marL="0" indent="0" algn="just">
              <a:lnSpc>
                <a:spcPct val="150000"/>
              </a:lnSpc>
              <a:buNone/>
            </a:pPr>
            <a:endParaRPr lang="bg-BG" sz="5600" dirty="0">
              <a:solidFill>
                <a:srgbClr val="000000"/>
              </a:solidFill>
              <a:latin typeface="Trebuchet MS" panose="020B0603020202020204" pitchFamily="34" charset="0"/>
              <a:ea typeface="Times New Roman" panose="02020603050405020304" pitchFamily="18" charset="0"/>
            </a:endParaRPr>
          </a:p>
          <a:p>
            <a:pPr marL="0" lvl="0" indent="0" algn="just">
              <a:buClr>
                <a:srgbClr val="90C226"/>
              </a:buClr>
              <a:buNone/>
            </a:pPr>
            <a:endParaRPr lang="en-US" sz="4000" b="1" dirty="0">
              <a:solidFill>
                <a:prstClr val="black">
                  <a:lumMod val="75000"/>
                  <a:lumOff val="25000"/>
                </a:prstClr>
              </a:solidFill>
            </a:endParaRPr>
          </a:p>
          <a:p>
            <a:pPr marL="449263" indent="-449263">
              <a:lnSpc>
                <a:spcPct val="107000"/>
              </a:lnSpc>
              <a:spcAft>
                <a:spcPts val="800"/>
              </a:spcAft>
              <a:buNone/>
            </a:pPr>
            <a:r>
              <a:rPr lang="en-US" sz="1600" dirty="0">
                <a:latin typeface="Calibri" panose="020F0502020204030204" pitchFamily="34" charset="0"/>
                <a:ea typeface="Calibri" panose="020F0502020204030204" pitchFamily="34" charset="0"/>
                <a:cs typeface="Times New Roman" panose="02020603050405020304" pitchFamily="18" charset="0"/>
              </a:rPr>
              <a:t>	</a:t>
            </a:r>
            <a:r>
              <a:rPr lang="en-US" sz="1600" dirty="0" smtClean="0">
                <a:latin typeface="Calibri" panose="020F0502020204030204" pitchFamily="34" charset="0"/>
                <a:ea typeface="Calibri" panose="020F0502020204030204" pitchFamily="34" charset="0"/>
                <a:cs typeface="Times New Roman" panose="02020603050405020304" pitchFamily="18" charset="0"/>
              </a:rPr>
              <a:t>		</a:t>
            </a:r>
            <a:endParaRPr lang="en-GB" sz="1600"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GB" dirty="0"/>
          </a:p>
        </p:txBody>
      </p:sp>
    </p:spTree>
    <p:extLst>
      <p:ext uri="{BB962C8B-B14F-4D97-AF65-F5344CB8AC3E}">
        <p14:creationId xmlns:p14="http://schemas.microsoft.com/office/powerpoint/2010/main" val="164800620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bg-BG" b="1" dirty="0">
                <a:solidFill>
                  <a:srgbClr val="54A021">
                    <a:lumMod val="75000"/>
                  </a:srgbClr>
                </a:solidFill>
                <a:effectLst>
                  <a:outerShdw blurRad="38100" dist="38100" dir="2700000" algn="tl">
                    <a:srgbClr val="000000">
                      <a:alpha val="43137"/>
                    </a:srgbClr>
                  </a:outerShdw>
                </a:effectLst>
              </a:rPr>
              <a:t>Допустими разходи</a:t>
            </a:r>
            <a:endParaRPr lang="bg-BG" dirty="0"/>
          </a:p>
        </p:txBody>
      </p:sp>
      <p:sp>
        <p:nvSpPr>
          <p:cNvPr id="3" name="Content Placeholder 2"/>
          <p:cNvSpPr>
            <a:spLocks noGrp="1"/>
          </p:cNvSpPr>
          <p:nvPr>
            <p:ph idx="1"/>
          </p:nvPr>
        </p:nvSpPr>
        <p:spPr>
          <a:xfrm>
            <a:off x="808237" y="1474573"/>
            <a:ext cx="8334861" cy="4451459"/>
          </a:xfrm>
        </p:spPr>
        <p:txBody>
          <a:bodyPr>
            <a:normAutofit/>
          </a:bodyPr>
          <a:lstStyle/>
          <a:p>
            <a:pPr marL="0" lvl="0" indent="0" algn="just">
              <a:buClr>
                <a:srgbClr val="90C226"/>
              </a:buClr>
              <a:buNone/>
            </a:pPr>
            <a:r>
              <a:rPr lang="en-US" sz="1600" b="1" dirty="0">
                <a:solidFill>
                  <a:prstClr val="black">
                    <a:lumMod val="75000"/>
                    <a:lumOff val="25000"/>
                  </a:prstClr>
                </a:solidFill>
              </a:rPr>
              <a:t>II. </a:t>
            </a:r>
            <a:r>
              <a:rPr lang="bg-BG" sz="1600" b="1" dirty="0">
                <a:solidFill>
                  <a:prstClr val="black">
                    <a:lumMod val="75000"/>
                    <a:lumOff val="25000"/>
                  </a:prstClr>
                </a:solidFill>
              </a:rPr>
              <a:t>РАЗХОДИ ЗА МАТЕРИАЛИ</a:t>
            </a:r>
            <a:endParaRPr lang="en-US" sz="1600" b="1" dirty="0">
              <a:solidFill>
                <a:prstClr val="black">
                  <a:lumMod val="75000"/>
                  <a:lumOff val="25000"/>
                </a:prstClr>
              </a:solidFill>
            </a:endParaRPr>
          </a:p>
          <a:p>
            <a:pPr marL="449263" lvl="0" indent="-449263" algn="just">
              <a:buClr>
                <a:srgbClr val="90C226"/>
              </a:buClr>
              <a:buNone/>
            </a:pPr>
            <a:r>
              <a:rPr lang="en-US" sz="1600" b="1" dirty="0">
                <a:solidFill>
                  <a:prstClr val="black">
                    <a:lumMod val="75000"/>
                    <a:lumOff val="25000"/>
                  </a:prstClr>
                </a:solidFill>
              </a:rPr>
              <a:t>	</a:t>
            </a:r>
            <a:r>
              <a:rPr lang="ru-RU" sz="1600" b="1" dirty="0">
                <a:solidFill>
                  <a:prstClr val="black">
                    <a:lumMod val="75000"/>
                    <a:lumOff val="25000"/>
                  </a:prstClr>
                </a:solidFill>
              </a:rPr>
              <a:t>1. </a:t>
            </a:r>
            <a:r>
              <a:rPr lang="bg-BG" sz="1600" b="1" dirty="0">
                <a:solidFill>
                  <a:prstClr val="black">
                    <a:lumMod val="75000"/>
                    <a:lumOff val="25000"/>
                  </a:prstClr>
                </a:solidFill>
              </a:rPr>
              <a:t>Разходи за закупуване на материали и консумативи, необходими за изпълнението </a:t>
            </a:r>
            <a:r>
              <a:rPr lang="ru-RU" sz="1600" b="1" dirty="0">
                <a:solidFill>
                  <a:prstClr val="black">
                    <a:lumMod val="75000"/>
                    <a:lumOff val="25000"/>
                  </a:prstClr>
                </a:solidFill>
              </a:rPr>
              <a:t>на </a:t>
            </a:r>
            <a:r>
              <a:rPr lang="bg-BG" sz="1600" b="1" dirty="0">
                <a:solidFill>
                  <a:prstClr val="black">
                    <a:lumMod val="75000"/>
                    <a:lumOff val="25000"/>
                  </a:prstClr>
                </a:solidFill>
              </a:rPr>
              <a:t>дейностите</a:t>
            </a:r>
            <a:r>
              <a:rPr lang="ru-RU" sz="1600" b="1" dirty="0">
                <a:solidFill>
                  <a:prstClr val="black">
                    <a:lumMod val="75000"/>
                    <a:lumOff val="25000"/>
                  </a:prstClr>
                </a:solidFill>
              </a:rPr>
              <a:t> по проекта, </a:t>
            </a:r>
            <a:r>
              <a:rPr lang="en-US" sz="1600" b="1" dirty="0">
                <a:solidFill>
                  <a:prstClr val="black">
                    <a:lumMod val="75000"/>
                    <a:lumOff val="25000"/>
                  </a:prstClr>
                </a:solidFill>
              </a:rPr>
              <a:t>  </a:t>
            </a:r>
            <a:r>
              <a:rPr lang="bg-BG" sz="1600" b="1" dirty="0">
                <a:solidFill>
                  <a:prstClr val="black">
                    <a:lumMod val="75000"/>
                    <a:lumOff val="25000"/>
                  </a:prstClr>
                </a:solidFill>
              </a:rPr>
              <a:t>групирани</a:t>
            </a:r>
            <a:r>
              <a:rPr lang="ru-RU" sz="1600" b="1" dirty="0">
                <a:solidFill>
                  <a:prstClr val="black">
                    <a:lumMod val="75000"/>
                    <a:lumOff val="25000"/>
                  </a:prstClr>
                </a:solidFill>
              </a:rPr>
              <a:t> по </a:t>
            </a:r>
            <a:r>
              <a:rPr lang="bg-BG" sz="1600" b="1" dirty="0">
                <a:solidFill>
                  <a:prstClr val="black">
                    <a:lumMod val="75000"/>
                    <a:lumOff val="25000"/>
                  </a:prstClr>
                </a:solidFill>
              </a:rPr>
              <a:t>следния</a:t>
            </a:r>
            <a:r>
              <a:rPr lang="ru-RU" sz="1600" b="1" dirty="0">
                <a:solidFill>
                  <a:prstClr val="black">
                    <a:lumMod val="75000"/>
                    <a:lumOff val="25000"/>
                  </a:prstClr>
                </a:solidFill>
              </a:rPr>
              <a:t> начин:</a:t>
            </a:r>
            <a:endParaRPr lang="en-US" sz="1600" b="1" dirty="0">
              <a:solidFill>
                <a:prstClr val="black">
                  <a:lumMod val="75000"/>
                  <a:lumOff val="25000"/>
                </a:prstClr>
              </a:solidFill>
            </a:endParaRPr>
          </a:p>
          <a:p>
            <a:pPr marL="0" lvl="0" indent="0" algn="just">
              <a:buClr>
                <a:srgbClr val="90C226"/>
              </a:buClr>
              <a:buNone/>
            </a:pPr>
            <a:r>
              <a:rPr lang="en-US" sz="1600" b="1" dirty="0">
                <a:solidFill>
                  <a:prstClr val="black">
                    <a:lumMod val="75000"/>
                    <a:lumOff val="25000"/>
                  </a:prstClr>
                </a:solidFill>
              </a:rPr>
              <a:t>		</a:t>
            </a:r>
            <a:r>
              <a:rPr lang="ru-RU" sz="1600" b="1" dirty="0">
                <a:solidFill>
                  <a:prstClr val="black">
                    <a:lumMod val="75000"/>
                    <a:lumOff val="25000"/>
                  </a:prstClr>
                </a:solidFill>
              </a:rPr>
              <a:t>1.1 </a:t>
            </a:r>
            <a:r>
              <a:rPr lang="bg-BG" sz="1600" b="1" dirty="0">
                <a:solidFill>
                  <a:prstClr val="black">
                    <a:lumMod val="75000"/>
                    <a:lumOff val="25000"/>
                  </a:prstClr>
                </a:solidFill>
              </a:rPr>
              <a:t>Разходи за материали</a:t>
            </a:r>
            <a:r>
              <a:rPr lang="ru-RU" sz="1600" b="1" dirty="0">
                <a:solidFill>
                  <a:prstClr val="black">
                    <a:lumMod val="75000"/>
                    <a:lumOff val="25000"/>
                  </a:prstClr>
                </a:solidFill>
              </a:rPr>
              <a:t>:</a:t>
            </a:r>
          </a:p>
          <a:p>
            <a:pPr marL="1257300" lvl="3" indent="0" algn="just">
              <a:buClr>
                <a:srgbClr val="90C226"/>
              </a:buClr>
              <a:buNone/>
            </a:pPr>
            <a:r>
              <a:rPr lang="ru-RU" sz="1600" b="1" dirty="0">
                <a:solidFill>
                  <a:prstClr val="black">
                    <a:lumMod val="75000"/>
                    <a:lumOff val="25000"/>
                  </a:prstClr>
                </a:solidFill>
              </a:rPr>
              <a:t>- </a:t>
            </a:r>
            <a:r>
              <a:rPr lang="bg-BG" sz="1600" b="1" dirty="0">
                <a:solidFill>
                  <a:prstClr val="black">
                    <a:lumMod val="75000"/>
                    <a:lumOff val="25000"/>
                  </a:prstClr>
                </a:solidFill>
              </a:rPr>
              <a:t>канцеларски и офис материали</a:t>
            </a:r>
          </a:p>
          <a:p>
            <a:pPr marL="1257300" lvl="3" indent="0" algn="just">
              <a:buClr>
                <a:srgbClr val="90C226"/>
              </a:buClr>
              <a:buNone/>
            </a:pPr>
            <a:r>
              <a:rPr lang="bg-BG" sz="1600" b="1" dirty="0">
                <a:solidFill>
                  <a:prstClr val="black">
                    <a:lumMod val="75000"/>
                    <a:lumOff val="25000"/>
                  </a:prstClr>
                </a:solidFill>
              </a:rPr>
              <a:t>- копирна хартия</a:t>
            </a:r>
          </a:p>
          <a:p>
            <a:pPr marL="1257300" lvl="3" indent="0" algn="just">
              <a:buClr>
                <a:srgbClr val="90C226"/>
              </a:buClr>
              <a:buNone/>
            </a:pPr>
            <a:r>
              <a:rPr lang="bg-BG" sz="1600" b="1" dirty="0">
                <a:solidFill>
                  <a:prstClr val="black">
                    <a:lumMod val="75000"/>
                    <a:lumOff val="25000"/>
                  </a:prstClr>
                </a:solidFill>
              </a:rPr>
              <a:t>- учебна или специализирана литература / дидактически материали</a:t>
            </a:r>
          </a:p>
          <a:p>
            <a:pPr marL="1257300" lvl="3" indent="0" algn="just">
              <a:buClr>
                <a:srgbClr val="90C226"/>
              </a:buClr>
              <a:buNone/>
            </a:pPr>
            <a:r>
              <a:rPr lang="bg-BG" sz="1600" b="1" dirty="0">
                <a:solidFill>
                  <a:prstClr val="black">
                    <a:lumMod val="75000"/>
                    <a:lumOff val="25000"/>
                  </a:prstClr>
                </a:solidFill>
              </a:rPr>
              <a:t>- учебни пособия или помагала</a:t>
            </a:r>
          </a:p>
          <a:p>
            <a:pPr marL="1257300" lvl="3" indent="0" algn="just">
              <a:buClr>
                <a:srgbClr val="90C226"/>
              </a:buClr>
              <a:buNone/>
            </a:pPr>
            <a:r>
              <a:rPr lang="bg-BG" sz="1600" b="1" dirty="0">
                <a:solidFill>
                  <a:prstClr val="black">
                    <a:lumMod val="75000"/>
                    <a:lumOff val="25000"/>
                  </a:prstClr>
                </a:solidFill>
              </a:rPr>
              <a:t>- спортни пособия</a:t>
            </a:r>
          </a:p>
          <a:p>
            <a:pPr marL="1257300" lvl="3" indent="0" algn="just">
              <a:buClr>
                <a:srgbClr val="90C226"/>
              </a:buClr>
              <a:buNone/>
            </a:pPr>
            <a:r>
              <a:rPr lang="bg-BG" sz="1600" b="1" dirty="0">
                <a:solidFill>
                  <a:prstClr val="black">
                    <a:lumMod val="75000"/>
                    <a:lumOff val="25000"/>
                  </a:prstClr>
                </a:solidFill>
              </a:rPr>
              <a:t>- оборудване и обзавеждан</a:t>
            </a:r>
            <a:r>
              <a:rPr lang="ru-RU" sz="1600" b="1" dirty="0" smtClean="0">
                <a:solidFill>
                  <a:prstClr val="black">
                    <a:lumMod val="75000"/>
                    <a:lumOff val="25000"/>
                  </a:prstClr>
                </a:solidFill>
              </a:rPr>
              <a:t>е</a:t>
            </a:r>
            <a:endParaRPr lang="en-US" sz="1600" b="1" dirty="0">
              <a:solidFill>
                <a:prstClr val="black">
                  <a:lumMod val="75000"/>
                  <a:lumOff val="25000"/>
                </a:prstClr>
              </a:solidFill>
            </a:endParaRPr>
          </a:p>
          <a:p>
            <a:pPr marL="1257300" lvl="3" indent="-360363" algn="just">
              <a:buClr>
                <a:srgbClr val="90C226"/>
              </a:buClr>
              <a:buNone/>
            </a:pPr>
            <a:r>
              <a:rPr lang="ru-RU" sz="1600" b="1" dirty="0">
                <a:solidFill>
                  <a:prstClr val="black">
                    <a:lumMod val="75000"/>
                    <a:lumOff val="25000"/>
                  </a:prstClr>
                </a:solidFill>
              </a:rPr>
              <a:t>1.2 </a:t>
            </a:r>
            <a:r>
              <a:rPr lang="bg-BG" sz="1600" b="1" dirty="0">
                <a:solidFill>
                  <a:prstClr val="black">
                    <a:lumMod val="75000"/>
                    <a:lumOff val="25000"/>
                  </a:prstClr>
                </a:solidFill>
              </a:rPr>
              <a:t>Разходи за консумативи</a:t>
            </a:r>
          </a:p>
          <a:p>
            <a:pPr marL="1257300" lvl="3" indent="-360363" algn="just">
              <a:buClr>
                <a:srgbClr val="90C226"/>
              </a:buClr>
              <a:buNone/>
            </a:pPr>
            <a:r>
              <a:rPr lang="en-US" sz="1600" b="1" dirty="0">
                <a:solidFill>
                  <a:prstClr val="black">
                    <a:lumMod val="75000"/>
                    <a:lumOff val="25000"/>
                  </a:prstClr>
                </a:solidFill>
              </a:rPr>
              <a:t>	</a:t>
            </a:r>
            <a:r>
              <a:rPr lang="bg-BG" sz="1600" b="1" dirty="0">
                <a:solidFill>
                  <a:prstClr val="black">
                    <a:lumMod val="75000"/>
                    <a:lumOff val="25000"/>
                  </a:prstClr>
                </a:solidFill>
              </a:rPr>
              <a:t>- тонер </a:t>
            </a:r>
            <a:r>
              <a:rPr lang="bg-BG" sz="1600" b="1" dirty="0" err="1">
                <a:solidFill>
                  <a:prstClr val="black">
                    <a:lumMod val="75000"/>
                    <a:lumOff val="25000"/>
                  </a:prstClr>
                </a:solidFill>
              </a:rPr>
              <a:t>касет</a:t>
            </a:r>
            <a:r>
              <a:rPr lang="ru-RU" sz="1600" b="1" dirty="0">
                <a:solidFill>
                  <a:prstClr val="black">
                    <a:lumMod val="75000"/>
                    <a:lumOff val="25000"/>
                  </a:prstClr>
                </a:solidFill>
              </a:rPr>
              <a:t>и</a:t>
            </a:r>
            <a:endParaRPr lang="bg-BG" sz="1600" dirty="0"/>
          </a:p>
        </p:txBody>
      </p:sp>
    </p:spTree>
    <p:extLst>
      <p:ext uri="{BB962C8B-B14F-4D97-AF65-F5344CB8AC3E}">
        <p14:creationId xmlns:p14="http://schemas.microsoft.com/office/powerpoint/2010/main" val="33438642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237066"/>
            <a:ext cx="8596668" cy="728133"/>
          </a:xfrm>
        </p:spPr>
        <p:txBody>
          <a:bodyPr/>
          <a:lstStyle/>
          <a:p>
            <a:pPr algn="ctr"/>
            <a:r>
              <a:rPr lang="bg-BG" b="1" dirty="0">
                <a:solidFill>
                  <a:srgbClr val="54A021">
                    <a:lumMod val="75000"/>
                  </a:srgbClr>
                </a:solidFill>
                <a:effectLst>
                  <a:outerShdw blurRad="38100" dist="38100" dir="2700000" algn="tl">
                    <a:srgbClr val="000000">
                      <a:alpha val="43137"/>
                    </a:srgbClr>
                  </a:outerShdw>
                </a:effectLst>
              </a:rPr>
              <a:t>Допустими разходи</a:t>
            </a:r>
            <a:endParaRPr lang="en-GB" dirty="0"/>
          </a:p>
        </p:txBody>
      </p:sp>
      <p:sp>
        <p:nvSpPr>
          <p:cNvPr id="3" name="Content Placeholder 2"/>
          <p:cNvSpPr>
            <a:spLocks noGrp="1"/>
          </p:cNvSpPr>
          <p:nvPr>
            <p:ph idx="1"/>
          </p:nvPr>
        </p:nvSpPr>
        <p:spPr>
          <a:xfrm>
            <a:off x="677334" y="965199"/>
            <a:ext cx="8596668" cy="5774268"/>
          </a:xfrm>
        </p:spPr>
        <p:txBody>
          <a:bodyPr>
            <a:normAutofit lnSpcReduction="10000"/>
          </a:bodyPr>
          <a:lstStyle/>
          <a:p>
            <a:pPr marL="0" lvl="0" indent="0">
              <a:lnSpc>
                <a:spcPct val="107000"/>
              </a:lnSpc>
              <a:spcAft>
                <a:spcPts val="800"/>
              </a:spcAft>
              <a:buClr>
                <a:srgbClr val="90C226"/>
              </a:buClr>
              <a:buNone/>
            </a:pPr>
            <a:r>
              <a:rPr lang="bg-BG" sz="1600" b="1" dirty="0">
                <a:solidFill>
                  <a:prstClr val="black">
                    <a:lumMod val="75000"/>
                    <a:lumOff val="25000"/>
                  </a:prstClr>
                </a:solidFill>
                <a:latin typeface="+mj-lt"/>
                <a:ea typeface="Calibri" panose="020F0502020204030204" pitchFamily="34" charset="0"/>
                <a:cs typeface="Times New Roman" panose="02020603050405020304" pitchFamily="18" charset="0"/>
              </a:rPr>
              <a:t>III. РАЗХОДИ ЗА УСЛУГИ</a:t>
            </a:r>
            <a:endParaRPr lang="en-GB" sz="1600" dirty="0">
              <a:solidFill>
                <a:prstClr val="black">
                  <a:lumMod val="75000"/>
                  <a:lumOff val="25000"/>
                </a:prstClr>
              </a:solidFill>
              <a:latin typeface="+mj-lt"/>
              <a:ea typeface="Calibri" panose="020F0502020204030204" pitchFamily="34" charset="0"/>
              <a:cs typeface="Times New Roman" panose="02020603050405020304" pitchFamily="18" charset="0"/>
            </a:endParaRPr>
          </a:p>
          <a:p>
            <a:pPr marL="449263" indent="-449263" algn="just">
              <a:buNone/>
            </a:pPr>
            <a:r>
              <a:rPr lang="en-US" sz="1600" dirty="0" smtClean="0">
                <a:latin typeface="+mj-lt"/>
              </a:rPr>
              <a:t>	</a:t>
            </a:r>
            <a:r>
              <a:rPr lang="bg-BG" sz="1600" dirty="0" smtClean="0">
                <a:latin typeface="+mj-lt"/>
              </a:rPr>
              <a:t>1. Разходи за наем на помещения, предвидени за ползване от целевите групи при изпълнение дейностите по проекта. Допустимо е в стойността на наема да бъдат предвидени съответните режийни разходи. Разходите за наем следва да са в съответствие с пазарните</a:t>
            </a:r>
            <a:r>
              <a:rPr lang="ru-RU" sz="1600" dirty="0" smtClean="0">
                <a:latin typeface="+mj-lt"/>
              </a:rPr>
              <a:t> </a:t>
            </a:r>
            <a:r>
              <a:rPr lang="ru-RU" sz="1600" dirty="0">
                <a:latin typeface="+mj-lt"/>
              </a:rPr>
              <a:t>нива.</a:t>
            </a:r>
          </a:p>
          <a:p>
            <a:pPr marL="0" indent="0" algn="just">
              <a:buNone/>
            </a:pPr>
            <a:r>
              <a:rPr lang="en-US" sz="1600" dirty="0" smtClean="0">
                <a:latin typeface="+mj-lt"/>
              </a:rPr>
              <a:t>	</a:t>
            </a:r>
            <a:r>
              <a:rPr lang="ru-RU" sz="1600" dirty="0" smtClean="0">
                <a:latin typeface="+mj-lt"/>
              </a:rPr>
              <a:t>2</a:t>
            </a:r>
            <a:r>
              <a:rPr lang="ru-RU" sz="1600" dirty="0">
                <a:latin typeface="+mj-lt"/>
              </a:rPr>
              <a:t>. </a:t>
            </a:r>
            <a:r>
              <a:rPr lang="bg-BG" sz="1600" dirty="0" smtClean="0">
                <a:latin typeface="+mj-lt"/>
              </a:rPr>
              <a:t>Разходи за организирани транспортни услуги.</a:t>
            </a:r>
          </a:p>
          <a:p>
            <a:pPr marL="0" indent="0" algn="just">
              <a:buNone/>
            </a:pPr>
            <a:r>
              <a:rPr lang="en-US" sz="1600" dirty="0" smtClean="0">
                <a:latin typeface="+mj-lt"/>
              </a:rPr>
              <a:t>	</a:t>
            </a:r>
            <a:r>
              <a:rPr lang="ru-RU" sz="1600" dirty="0" smtClean="0">
                <a:latin typeface="+mj-lt"/>
              </a:rPr>
              <a:t>3</a:t>
            </a:r>
            <a:r>
              <a:rPr lang="ru-RU" sz="1600" dirty="0">
                <a:latin typeface="+mj-lt"/>
              </a:rPr>
              <a:t>. </a:t>
            </a:r>
            <a:r>
              <a:rPr lang="bg-BG" sz="1600" dirty="0" smtClean="0">
                <a:latin typeface="+mj-lt"/>
              </a:rPr>
              <a:t>Разходи за застраховки на участниците в дейности по проекта</a:t>
            </a:r>
            <a:r>
              <a:rPr lang="ru-RU" sz="1600" dirty="0" smtClean="0">
                <a:latin typeface="+mj-lt"/>
              </a:rPr>
              <a:t>.</a:t>
            </a:r>
            <a:endParaRPr lang="ru-RU" sz="1600" dirty="0">
              <a:latin typeface="+mj-lt"/>
            </a:endParaRPr>
          </a:p>
          <a:p>
            <a:pPr marL="0" indent="0" algn="just">
              <a:buNone/>
            </a:pPr>
            <a:r>
              <a:rPr lang="en-US" sz="1600" dirty="0" smtClean="0">
                <a:latin typeface="+mj-lt"/>
              </a:rPr>
              <a:t>	</a:t>
            </a:r>
            <a:r>
              <a:rPr lang="ru-RU" sz="1600" dirty="0" smtClean="0">
                <a:latin typeface="+mj-lt"/>
              </a:rPr>
              <a:t>4</a:t>
            </a:r>
            <a:r>
              <a:rPr lang="ru-RU" sz="1600" dirty="0">
                <a:latin typeface="+mj-lt"/>
              </a:rPr>
              <a:t>. </a:t>
            </a:r>
            <a:r>
              <a:rPr lang="bg-BG" sz="1600" dirty="0" smtClean="0">
                <a:latin typeface="+mj-lt"/>
              </a:rPr>
              <a:t>Разходи за експертизи, проучвания, изследвания</a:t>
            </a:r>
            <a:r>
              <a:rPr lang="ru-RU" sz="1600" dirty="0" smtClean="0">
                <a:latin typeface="+mj-lt"/>
              </a:rPr>
              <a:t>.</a:t>
            </a:r>
            <a:endParaRPr lang="ru-RU" sz="1600" dirty="0">
              <a:latin typeface="+mj-lt"/>
            </a:endParaRPr>
          </a:p>
          <a:p>
            <a:pPr marL="449263" indent="-449263" algn="just">
              <a:buNone/>
            </a:pPr>
            <a:r>
              <a:rPr lang="en-US" sz="1600" dirty="0" smtClean="0">
                <a:latin typeface="+mj-lt"/>
              </a:rPr>
              <a:t>	</a:t>
            </a:r>
            <a:r>
              <a:rPr lang="ru-RU" sz="1600" dirty="0" smtClean="0">
                <a:latin typeface="+mj-lt"/>
              </a:rPr>
              <a:t>5</a:t>
            </a:r>
            <a:r>
              <a:rPr lang="ru-RU" sz="1600" dirty="0">
                <a:latin typeface="+mj-lt"/>
              </a:rPr>
              <a:t>. </a:t>
            </a:r>
            <a:r>
              <a:rPr lang="bg-BG" sz="1600" dirty="0" smtClean="0">
                <a:latin typeface="+mj-lt"/>
              </a:rPr>
              <a:t>Режийни  разходи – разходи за телекомуникационни услуги (телефонни услуги и интернет), електроенергия, отопление, вода, почистване на помещенията, предвидени за използване при осъществяване дейностите по проекта, при условие, че не са включени в разходите </a:t>
            </a:r>
            <a:r>
              <a:rPr lang="ru-RU" sz="1600" dirty="0" smtClean="0">
                <a:latin typeface="+mj-lt"/>
              </a:rPr>
              <a:t>за </a:t>
            </a:r>
            <a:r>
              <a:rPr lang="ru-RU" sz="1600" dirty="0">
                <a:latin typeface="+mj-lt"/>
              </a:rPr>
              <a:t>наем</a:t>
            </a:r>
            <a:r>
              <a:rPr lang="ru-RU" sz="1600" dirty="0" smtClean="0">
                <a:latin typeface="+mj-lt"/>
              </a:rPr>
              <a:t>.</a:t>
            </a:r>
            <a:endParaRPr lang="en-GB" sz="1600" dirty="0" smtClean="0">
              <a:latin typeface="+mj-lt"/>
            </a:endParaRPr>
          </a:p>
          <a:p>
            <a:pPr marL="449263" indent="-449263" algn="just">
              <a:buNone/>
            </a:pPr>
            <a:r>
              <a:rPr lang="en-GB" sz="1600" dirty="0">
                <a:latin typeface="+mj-lt"/>
              </a:rPr>
              <a:t>	</a:t>
            </a:r>
            <a:r>
              <a:rPr lang="en-GB" dirty="0" smtClean="0"/>
              <a:t>6. </a:t>
            </a:r>
            <a:r>
              <a:rPr lang="ru-RU" dirty="0" smtClean="0"/>
              <a:t>Разходи за информация, публичност и визуализация</a:t>
            </a:r>
            <a:r>
              <a:rPr lang="en-GB" dirty="0" smtClean="0"/>
              <a:t> - p</a:t>
            </a:r>
            <a:r>
              <a:rPr lang="ru-RU" dirty="0" smtClean="0"/>
              <a:t>азходи </a:t>
            </a:r>
            <a:r>
              <a:rPr lang="ru-RU" dirty="0"/>
              <a:t>за подготовка и реализация на публикации, изготвяне на табели, брошури, стикери за обозначаване на закупените активи, листовки и др., както и организирането и провеждането на конференции и семинари, свързани с информация, публичност и визуализация.</a:t>
            </a:r>
          </a:p>
          <a:p>
            <a:pPr marL="449263" indent="-449263" algn="just">
              <a:buNone/>
            </a:pPr>
            <a:r>
              <a:rPr lang="ru-RU" sz="1600" b="1" dirty="0">
                <a:solidFill>
                  <a:srgbClr val="FF0000"/>
                </a:solidFill>
                <a:latin typeface="+mj-lt"/>
              </a:rPr>
              <a:t>ВАЖНО</a:t>
            </a:r>
            <a:r>
              <a:rPr lang="ru-RU" sz="1600" dirty="0">
                <a:latin typeface="+mj-lt"/>
              </a:rPr>
              <a:t>: Разходите за информация, публичност и визуализация не трябва да надвишават 1 % от общите допустими разходи по проекта при стойност на БФП по-голяма или равна на 195 583 лв. или 2 % при стойност на БФП под 195 583 лв.</a:t>
            </a:r>
          </a:p>
          <a:p>
            <a:pPr marL="449263" indent="-449263" algn="just">
              <a:buNone/>
            </a:pPr>
            <a:endParaRPr lang="ru-RU" sz="1600" dirty="0">
              <a:latin typeface="+mj-lt"/>
            </a:endParaRPr>
          </a:p>
        </p:txBody>
      </p:sp>
    </p:spTree>
    <p:extLst>
      <p:ext uri="{BB962C8B-B14F-4D97-AF65-F5344CB8AC3E}">
        <p14:creationId xmlns:p14="http://schemas.microsoft.com/office/powerpoint/2010/main" val="160421917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135466"/>
            <a:ext cx="8596668" cy="694267"/>
          </a:xfrm>
        </p:spPr>
        <p:txBody>
          <a:bodyPr/>
          <a:lstStyle/>
          <a:p>
            <a:pPr algn="ctr"/>
            <a:r>
              <a:rPr lang="bg-BG" b="1" dirty="0">
                <a:solidFill>
                  <a:srgbClr val="54A021">
                    <a:lumMod val="75000"/>
                  </a:srgbClr>
                </a:solidFill>
                <a:effectLst>
                  <a:outerShdw blurRad="38100" dist="38100" dir="2700000" algn="tl">
                    <a:srgbClr val="000000">
                      <a:alpha val="43137"/>
                    </a:srgbClr>
                  </a:outerShdw>
                </a:effectLst>
              </a:rPr>
              <a:t>Допустими разходи</a:t>
            </a:r>
            <a:endParaRPr lang="en-GB" dirty="0"/>
          </a:p>
        </p:txBody>
      </p:sp>
      <p:sp>
        <p:nvSpPr>
          <p:cNvPr id="3" name="Content Placeholder 2"/>
          <p:cNvSpPr>
            <a:spLocks noGrp="1"/>
          </p:cNvSpPr>
          <p:nvPr>
            <p:ph idx="1"/>
          </p:nvPr>
        </p:nvSpPr>
        <p:spPr>
          <a:xfrm>
            <a:off x="677334" y="829733"/>
            <a:ext cx="8596668" cy="5926667"/>
          </a:xfrm>
        </p:spPr>
        <p:txBody>
          <a:bodyPr>
            <a:normAutofit/>
          </a:bodyPr>
          <a:lstStyle/>
          <a:p>
            <a:pPr marL="0" lvl="0" indent="0" algn="just">
              <a:lnSpc>
                <a:spcPct val="107000"/>
              </a:lnSpc>
              <a:spcAft>
                <a:spcPts val="800"/>
              </a:spcAft>
              <a:buClr>
                <a:srgbClr val="90C226"/>
              </a:buClr>
              <a:buNone/>
            </a:pPr>
            <a:r>
              <a:rPr lang="bg-BG" sz="1600" b="1" dirty="0">
                <a:solidFill>
                  <a:prstClr val="black">
                    <a:lumMod val="75000"/>
                    <a:lumOff val="25000"/>
                  </a:prstClr>
                </a:solidFill>
                <a:ea typeface="Calibri" panose="020F0502020204030204" pitchFamily="34" charset="0"/>
                <a:cs typeface="Times New Roman" panose="02020603050405020304" pitchFamily="18" charset="0"/>
              </a:rPr>
              <a:t>IV. РАЗХОДИ ЗА ПРОВЕЖДАНЕ И УЧАСТИЕ В </a:t>
            </a:r>
            <a:r>
              <a:rPr lang="bg-BG" sz="1600" b="1" dirty="0" smtClean="0">
                <a:solidFill>
                  <a:prstClr val="black">
                    <a:lumMod val="75000"/>
                    <a:lumOff val="25000"/>
                  </a:prstClr>
                </a:solidFill>
                <a:ea typeface="Calibri" panose="020F0502020204030204" pitchFamily="34" charset="0"/>
                <a:cs typeface="Times New Roman" panose="02020603050405020304" pitchFamily="18" charset="0"/>
              </a:rPr>
              <a:t>МЕРОПРИЯТИЯ</a:t>
            </a:r>
            <a:endParaRPr lang="en-US" sz="1600" b="1" dirty="0" smtClean="0">
              <a:solidFill>
                <a:prstClr val="black">
                  <a:lumMod val="75000"/>
                  <a:lumOff val="25000"/>
                </a:prstClr>
              </a:solidFill>
              <a:ea typeface="Calibri" panose="020F0502020204030204" pitchFamily="34" charset="0"/>
              <a:cs typeface="Times New Roman" panose="02020603050405020304" pitchFamily="18" charset="0"/>
            </a:endParaRPr>
          </a:p>
          <a:p>
            <a:pPr marL="449263" lvl="0" indent="-449263" algn="just">
              <a:lnSpc>
                <a:spcPct val="107000"/>
              </a:lnSpc>
              <a:spcAft>
                <a:spcPts val="800"/>
              </a:spcAft>
              <a:buClr>
                <a:srgbClr val="90C226"/>
              </a:buClr>
              <a:buNone/>
            </a:pPr>
            <a:r>
              <a:rPr lang="en-US" sz="1600" b="1" dirty="0">
                <a:solidFill>
                  <a:prstClr val="black">
                    <a:lumMod val="75000"/>
                    <a:lumOff val="25000"/>
                  </a:prstClr>
                </a:solidFill>
                <a:ea typeface="Calibri" panose="020F0502020204030204" pitchFamily="34" charset="0"/>
                <a:cs typeface="Times New Roman" panose="02020603050405020304" pitchFamily="18" charset="0"/>
              </a:rPr>
              <a:t>	</a:t>
            </a:r>
            <a:r>
              <a:rPr lang="en-US" sz="1600" dirty="0" smtClean="0">
                <a:solidFill>
                  <a:prstClr val="black">
                    <a:lumMod val="75000"/>
                    <a:lumOff val="25000"/>
                  </a:prstClr>
                </a:solidFill>
                <a:ea typeface="Calibri" panose="020F0502020204030204" pitchFamily="34" charset="0"/>
                <a:cs typeface="Times New Roman" panose="02020603050405020304" pitchFamily="18" charset="0"/>
              </a:rPr>
              <a:t>1. </a:t>
            </a:r>
            <a:r>
              <a:rPr lang="bg-BG" sz="1600" dirty="0" smtClean="0">
                <a:solidFill>
                  <a:prstClr val="black">
                    <a:lumMod val="75000"/>
                    <a:lumOff val="25000"/>
                  </a:prstClr>
                </a:solidFill>
                <a:ea typeface="Calibri" panose="020F0502020204030204" pitchFamily="34" charset="0"/>
                <a:cs typeface="Times New Roman" panose="02020603050405020304" pitchFamily="18" charset="0"/>
              </a:rPr>
              <a:t>Тук се включват разходи за провеждане и участие в конференции, семинари, обучения, работни срещи, кръгли маси</a:t>
            </a:r>
            <a:r>
              <a:rPr lang="ru-RU" sz="1600" dirty="0" smtClean="0">
                <a:solidFill>
                  <a:prstClr val="black">
                    <a:lumMod val="75000"/>
                    <a:lumOff val="25000"/>
                  </a:prstClr>
                </a:solidFill>
                <a:ea typeface="Calibri" panose="020F0502020204030204" pitchFamily="34" charset="0"/>
                <a:cs typeface="Times New Roman" panose="02020603050405020304" pitchFamily="18" charset="0"/>
              </a:rPr>
              <a:t>.</a:t>
            </a:r>
            <a:endParaRPr lang="ru-RU" sz="1600" dirty="0">
              <a:solidFill>
                <a:prstClr val="black">
                  <a:lumMod val="75000"/>
                  <a:lumOff val="25000"/>
                </a:prstClr>
              </a:solidFill>
              <a:ea typeface="Calibri" panose="020F0502020204030204" pitchFamily="34" charset="0"/>
              <a:cs typeface="Times New Roman" panose="02020603050405020304" pitchFamily="18" charset="0"/>
            </a:endParaRPr>
          </a:p>
          <a:p>
            <a:pPr marL="449263" lvl="0" indent="-449263" algn="just">
              <a:lnSpc>
                <a:spcPct val="107000"/>
              </a:lnSpc>
              <a:spcAft>
                <a:spcPts val="800"/>
              </a:spcAft>
              <a:buClr>
                <a:srgbClr val="90C226"/>
              </a:buClr>
              <a:buNone/>
            </a:pPr>
            <a:r>
              <a:rPr lang="en-US" sz="1600" dirty="0" smtClean="0">
                <a:solidFill>
                  <a:prstClr val="black">
                    <a:lumMod val="75000"/>
                    <a:lumOff val="25000"/>
                  </a:prstClr>
                </a:solidFill>
                <a:ea typeface="Calibri" panose="020F0502020204030204" pitchFamily="34" charset="0"/>
                <a:cs typeface="Times New Roman" panose="02020603050405020304" pitchFamily="18" charset="0"/>
              </a:rPr>
              <a:t>	2</a:t>
            </a:r>
            <a:r>
              <a:rPr lang="ru-RU" sz="1600" dirty="0" smtClean="0">
                <a:solidFill>
                  <a:prstClr val="black">
                    <a:lumMod val="75000"/>
                    <a:lumOff val="25000"/>
                  </a:prstClr>
                </a:solidFill>
                <a:ea typeface="Calibri" panose="020F0502020204030204" pitchFamily="34" charset="0"/>
                <a:cs typeface="Times New Roman" panose="02020603050405020304" pitchFamily="18" charset="0"/>
              </a:rPr>
              <a:t>. </a:t>
            </a:r>
            <a:r>
              <a:rPr lang="bg-BG" sz="1600" dirty="0" smtClean="0">
                <a:solidFill>
                  <a:prstClr val="black">
                    <a:lumMod val="75000"/>
                    <a:lumOff val="25000"/>
                  </a:prstClr>
                </a:solidFill>
                <a:ea typeface="Calibri" panose="020F0502020204030204" pitchFamily="34" charset="0"/>
                <a:cs typeface="Times New Roman" panose="02020603050405020304" pitchFamily="18" charset="0"/>
              </a:rPr>
              <a:t>Разходи за провеждане на мероприятия за лицата от целевата група и ученици, които не са представители на етнически малцинствени групи и/или търсещи или получили международна закрила </a:t>
            </a:r>
            <a:r>
              <a:rPr lang="ru-RU" sz="1600" dirty="0" smtClean="0">
                <a:solidFill>
                  <a:prstClr val="black">
                    <a:lumMod val="75000"/>
                    <a:lumOff val="25000"/>
                  </a:prstClr>
                </a:solidFill>
                <a:ea typeface="Calibri" panose="020F0502020204030204" pitchFamily="34" charset="0"/>
                <a:cs typeface="Times New Roman" panose="02020603050405020304" pitchFamily="18" charset="0"/>
              </a:rPr>
              <a:t>.</a:t>
            </a:r>
            <a:endParaRPr lang="ru-RU" sz="1600" dirty="0">
              <a:solidFill>
                <a:prstClr val="black">
                  <a:lumMod val="75000"/>
                  <a:lumOff val="25000"/>
                </a:prstClr>
              </a:solidFill>
              <a:ea typeface="Calibri" panose="020F0502020204030204" pitchFamily="34" charset="0"/>
              <a:cs typeface="Times New Roman" panose="02020603050405020304" pitchFamily="18" charset="0"/>
            </a:endParaRPr>
          </a:p>
          <a:p>
            <a:pPr marL="449263" lvl="0" indent="-449263" algn="just">
              <a:lnSpc>
                <a:spcPct val="107000"/>
              </a:lnSpc>
              <a:spcAft>
                <a:spcPts val="800"/>
              </a:spcAft>
              <a:buClr>
                <a:srgbClr val="90C226"/>
              </a:buClr>
              <a:buNone/>
            </a:pPr>
            <a:r>
              <a:rPr lang="en-US" sz="1600" dirty="0" smtClean="0">
                <a:solidFill>
                  <a:prstClr val="black">
                    <a:lumMod val="75000"/>
                    <a:lumOff val="25000"/>
                  </a:prstClr>
                </a:solidFill>
                <a:ea typeface="Calibri" panose="020F0502020204030204" pitchFamily="34" charset="0"/>
                <a:cs typeface="Times New Roman" panose="02020603050405020304" pitchFamily="18" charset="0"/>
              </a:rPr>
              <a:t>	</a:t>
            </a:r>
            <a:r>
              <a:rPr lang="en-US" sz="1600" dirty="0">
                <a:solidFill>
                  <a:prstClr val="black">
                    <a:lumMod val="75000"/>
                    <a:lumOff val="25000"/>
                  </a:prstClr>
                </a:solidFill>
                <a:ea typeface="Calibri" panose="020F0502020204030204" pitchFamily="34" charset="0"/>
                <a:cs typeface="Times New Roman" panose="02020603050405020304" pitchFamily="18" charset="0"/>
              </a:rPr>
              <a:t>3</a:t>
            </a:r>
            <a:r>
              <a:rPr lang="ru-RU" sz="1600" dirty="0" smtClean="0">
                <a:solidFill>
                  <a:prstClr val="black">
                    <a:lumMod val="75000"/>
                    <a:lumOff val="25000"/>
                  </a:prstClr>
                </a:solidFill>
                <a:ea typeface="Calibri" panose="020F0502020204030204" pitchFamily="34" charset="0"/>
                <a:cs typeface="Times New Roman" panose="02020603050405020304" pitchFamily="18" charset="0"/>
              </a:rPr>
              <a:t>. </a:t>
            </a:r>
            <a:r>
              <a:rPr lang="bg-BG" sz="1600" dirty="0" smtClean="0">
                <a:solidFill>
                  <a:prstClr val="black">
                    <a:lumMod val="75000"/>
                    <a:lumOff val="25000"/>
                  </a:prstClr>
                </a:solidFill>
                <a:ea typeface="Calibri" panose="020F0502020204030204" pitchFamily="34" charset="0"/>
                <a:cs typeface="Times New Roman" panose="02020603050405020304" pitchFamily="18" charset="0"/>
              </a:rPr>
              <a:t>Разходи за участие в мероприятия на лица от целевата група и ученици, които не са представители на етнически малцинствени групи и/или търсещи или получили международна закрила</a:t>
            </a:r>
            <a:r>
              <a:rPr lang="ru-RU" sz="1600" dirty="0" smtClean="0">
                <a:solidFill>
                  <a:prstClr val="black">
                    <a:lumMod val="75000"/>
                    <a:lumOff val="25000"/>
                  </a:prstClr>
                </a:solidFill>
                <a:ea typeface="Calibri" panose="020F0502020204030204" pitchFamily="34" charset="0"/>
                <a:cs typeface="Times New Roman" panose="02020603050405020304" pitchFamily="18" charset="0"/>
              </a:rPr>
              <a:t>.</a:t>
            </a:r>
            <a:endParaRPr lang="ru-RU" sz="1600" dirty="0">
              <a:solidFill>
                <a:prstClr val="black">
                  <a:lumMod val="75000"/>
                  <a:lumOff val="25000"/>
                </a:prstClr>
              </a:solidFill>
              <a:ea typeface="Calibri" panose="020F0502020204030204" pitchFamily="34" charset="0"/>
              <a:cs typeface="Times New Roman" panose="02020603050405020304" pitchFamily="18" charset="0"/>
            </a:endParaRPr>
          </a:p>
          <a:p>
            <a:pPr marL="449263" indent="-449263" algn="just">
              <a:buNone/>
            </a:pPr>
            <a:endParaRPr lang="bg-BG" sz="1600" b="1" dirty="0" smtClean="0">
              <a:solidFill>
                <a:srgbClr val="FF0000"/>
              </a:solidFill>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99660266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220133"/>
            <a:ext cx="8596668" cy="677333"/>
          </a:xfrm>
        </p:spPr>
        <p:txBody>
          <a:bodyPr/>
          <a:lstStyle/>
          <a:p>
            <a:pPr algn="ctr"/>
            <a:r>
              <a:rPr lang="bg-BG" b="1" dirty="0">
                <a:solidFill>
                  <a:srgbClr val="54A021">
                    <a:lumMod val="75000"/>
                  </a:srgbClr>
                </a:solidFill>
                <a:effectLst>
                  <a:outerShdw blurRad="38100" dist="38100" dir="2700000" algn="tl">
                    <a:srgbClr val="000000">
                      <a:alpha val="43137"/>
                    </a:srgbClr>
                  </a:outerShdw>
                </a:effectLst>
              </a:rPr>
              <a:t>Допустими разходи</a:t>
            </a:r>
            <a:endParaRPr lang="en-GB" dirty="0"/>
          </a:p>
        </p:txBody>
      </p:sp>
      <p:sp>
        <p:nvSpPr>
          <p:cNvPr id="3" name="Content Placeholder 2"/>
          <p:cNvSpPr>
            <a:spLocks noGrp="1"/>
          </p:cNvSpPr>
          <p:nvPr>
            <p:ph idx="1"/>
          </p:nvPr>
        </p:nvSpPr>
        <p:spPr>
          <a:xfrm>
            <a:off x="677334" y="999067"/>
            <a:ext cx="8596668" cy="5715000"/>
          </a:xfrm>
        </p:spPr>
        <p:txBody>
          <a:bodyPr>
            <a:normAutofit fontScale="25000" lnSpcReduction="20000"/>
          </a:bodyPr>
          <a:lstStyle/>
          <a:p>
            <a:pPr marL="0" lvl="0" indent="0" algn="just">
              <a:lnSpc>
                <a:spcPct val="107000"/>
              </a:lnSpc>
              <a:spcAft>
                <a:spcPts val="800"/>
              </a:spcAft>
              <a:buClr>
                <a:srgbClr val="90C226"/>
              </a:buClr>
              <a:buNone/>
            </a:pPr>
            <a:r>
              <a:rPr lang="bg-BG" sz="5600" b="1" dirty="0" smtClean="0">
                <a:solidFill>
                  <a:prstClr val="black">
                    <a:lumMod val="75000"/>
                    <a:lumOff val="25000"/>
                  </a:prstClr>
                </a:solidFill>
                <a:ea typeface="Calibri" panose="020F0502020204030204" pitchFamily="34" charset="0"/>
                <a:cs typeface="Times New Roman" panose="02020603050405020304" pitchFamily="18" charset="0"/>
              </a:rPr>
              <a:t>V. НЕПРЕКИ РАЗХОДИ</a:t>
            </a:r>
            <a:endParaRPr lang="en-GB" sz="5600" b="1" dirty="0" smtClean="0">
              <a:solidFill>
                <a:prstClr val="black">
                  <a:lumMod val="75000"/>
                  <a:lumOff val="25000"/>
                </a:prstClr>
              </a:solidFill>
              <a:ea typeface="Calibri" panose="020F0502020204030204" pitchFamily="34" charset="0"/>
              <a:cs typeface="Times New Roman" panose="02020603050405020304" pitchFamily="18" charset="0"/>
            </a:endParaRPr>
          </a:p>
          <a:p>
            <a:pPr marL="0" lvl="0" indent="0" algn="just">
              <a:lnSpc>
                <a:spcPct val="107000"/>
              </a:lnSpc>
              <a:spcAft>
                <a:spcPts val="800"/>
              </a:spcAft>
              <a:buClr>
                <a:srgbClr val="90C226"/>
              </a:buClr>
              <a:buNone/>
            </a:pPr>
            <a:r>
              <a:rPr lang="en-GB" sz="5600" b="1" dirty="0">
                <a:solidFill>
                  <a:prstClr val="black">
                    <a:lumMod val="75000"/>
                    <a:lumOff val="25000"/>
                  </a:prstClr>
                </a:solidFill>
                <a:ea typeface="Calibri" panose="020F0502020204030204" pitchFamily="34" charset="0"/>
                <a:cs typeface="Times New Roman" panose="02020603050405020304" pitchFamily="18" charset="0"/>
              </a:rPr>
              <a:t>	</a:t>
            </a:r>
            <a:r>
              <a:rPr lang="en-GB" sz="5600" dirty="0" smtClean="0">
                <a:solidFill>
                  <a:prstClr val="black">
                    <a:lumMod val="75000"/>
                    <a:lumOff val="25000"/>
                  </a:prstClr>
                </a:solidFill>
                <a:ea typeface="Calibri" panose="020F0502020204030204" pitchFamily="34" charset="0"/>
                <a:cs typeface="Times New Roman" panose="02020603050405020304" pitchFamily="18" charset="0"/>
              </a:rPr>
              <a:t>1. </a:t>
            </a:r>
            <a:r>
              <a:rPr lang="ru-RU" sz="5600" dirty="0" smtClean="0">
                <a:solidFill>
                  <a:prstClr val="black">
                    <a:lumMod val="75000"/>
                    <a:lumOff val="25000"/>
                  </a:prstClr>
                </a:solidFill>
                <a:ea typeface="Calibri" panose="020F0502020204030204" pitchFamily="34" charset="0"/>
                <a:cs typeface="Times New Roman" panose="02020603050405020304" pitchFamily="18" charset="0"/>
              </a:rPr>
              <a:t>Разходи за организация и управление</a:t>
            </a:r>
            <a:endParaRPr lang="bg-BG" sz="5600" dirty="0" smtClean="0">
              <a:solidFill>
                <a:prstClr val="black">
                  <a:lumMod val="75000"/>
                  <a:lumOff val="25000"/>
                </a:prstClr>
              </a:solidFill>
              <a:ea typeface="Calibri" panose="020F0502020204030204" pitchFamily="34" charset="0"/>
              <a:cs typeface="Times New Roman" panose="02020603050405020304" pitchFamily="18" charset="0"/>
            </a:endParaRPr>
          </a:p>
          <a:p>
            <a:pPr marL="0" lvl="0" indent="0" algn="just">
              <a:lnSpc>
                <a:spcPct val="107000"/>
              </a:lnSpc>
              <a:spcAft>
                <a:spcPts val="800"/>
              </a:spcAft>
              <a:buClr>
                <a:srgbClr val="90C226"/>
              </a:buClr>
              <a:buNone/>
            </a:pPr>
            <a:r>
              <a:rPr lang="bg-BG" sz="5600" b="1" dirty="0">
                <a:solidFill>
                  <a:prstClr val="black">
                    <a:lumMod val="75000"/>
                    <a:lumOff val="25000"/>
                  </a:prstClr>
                </a:solidFill>
                <a:ea typeface="Calibri" panose="020F0502020204030204" pitchFamily="34" charset="0"/>
                <a:cs typeface="Times New Roman" panose="02020603050405020304" pitchFamily="18" charset="0"/>
              </a:rPr>
              <a:t>	</a:t>
            </a:r>
            <a:r>
              <a:rPr lang="bg-BG" sz="5600" dirty="0" smtClean="0">
                <a:solidFill>
                  <a:prstClr val="black">
                    <a:lumMod val="75000"/>
                    <a:lumOff val="25000"/>
                  </a:prstClr>
                </a:solidFill>
                <a:ea typeface="Calibri" panose="020F0502020204030204" pitchFamily="34" charset="0"/>
                <a:cs typeface="Times New Roman" panose="02020603050405020304" pitchFamily="18" charset="0"/>
              </a:rPr>
              <a:t>1.1. Разходи за възнаграждения на персонала по администриране на проекта.</a:t>
            </a:r>
          </a:p>
          <a:p>
            <a:pPr marL="0" lvl="0" indent="0" algn="just">
              <a:lnSpc>
                <a:spcPct val="107000"/>
              </a:lnSpc>
              <a:spcAft>
                <a:spcPts val="800"/>
              </a:spcAft>
              <a:buClr>
                <a:srgbClr val="90C226"/>
              </a:buClr>
              <a:buNone/>
            </a:pPr>
            <a:r>
              <a:rPr lang="ru-RU" sz="5600" dirty="0">
                <a:solidFill>
                  <a:srgbClr val="FF0000"/>
                </a:solidFill>
                <a:ea typeface="Calibri" panose="020F0502020204030204" pitchFamily="34" charset="0"/>
                <a:cs typeface="Times New Roman" panose="02020603050405020304" pitchFamily="18" charset="0"/>
              </a:rPr>
              <a:t>ВАЖНО:</a:t>
            </a:r>
            <a:r>
              <a:rPr lang="ru-RU" sz="5600" dirty="0">
                <a:solidFill>
                  <a:prstClr val="black">
                    <a:lumMod val="75000"/>
                    <a:lumOff val="25000"/>
                  </a:prstClr>
                </a:solidFill>
                <a:ea typeface="Calibri" panose="020F0502020204030204" pitchFamily="34" charset="0"/>
                <a:cs typeface="Times New Roman" panose="02020603050405020304" pitchFamily="18" charset="0"/>
              </a:rPr>
              <a:t> Основният принцип, който трябва да спазват всички бенефициенти, е едни и същи лица не могат да изпълняват едновременно функции, свързани с изпълнение и управление на проекта. </a:t>
            </a:r>
            <a:endParaRPr lang="ru-RU" sz="5600" dirty="0" smtClean="0">
              <a:solidFill>
                <a:prstClr val="black">
                  <a:lumMod val="75000"/>
                  <a:lumOff val="25000"/>
                </a:prstClr>
              </a:solidFill>
              <a:ea typeface="Calibri" panose="020F0502020204030204" pitchFamily="34" charset="0"/>
              <a:cs typeface="Times New Roman" panose="02020603050405020304" pitchFamily="18" charset="0"/>
            </a:endParaRPr>
          </a:p>
          <a:p>
            <a:pPr marL="0" lvl="0" indent="0" algn="just">
              <a:lnSpc>
                <a:spcPct val="107000"/>
              </a:lnSpc>
              <a:spcAft>
                <a:spcPts val="800"/>
              </a:spcAft>
              <a:buClr>
                <a:srgbClr val="90C226"/>
              </a:buClr>
              <a:buNone/>
            </a:pPr>
            <a:r>
              <a:rPr lang="ru-RU" sz="5600" dirty="0">
                <a:solidFill>
                  <a:prstClr val="black">
                    <a:lumMod val="75000"/>
                    <a:lumOff val="25000"/>
                  </a:prstClr>
                </a:solidFill>
                <a:ea typeface="Calibri" panose="020F0502020204030204" pitchFamily="34" charset="0"/>
                <a:cs typeface="Times New Roman" panose="02020603050405020304" pitchFamily="18" charset="0"/>
              </a:rPr>
              <a:t>	</a:t>
            </a:r>
            <a:r>
              <a:rPr lang="ru-RU" sz="5600" dirty="0" smtClean="0">
                <a:solidFill>
                  <a:prstClr val="black">
                    <a:lumMod val="75000"/>
                    <a:lumOff val="25000"/>
                  </a:prstClr>
                </a:solidFill>
                <a:ea typeface="Calibri" panose="020F0502020204030204" pitchFamily="34" charset="0"/>
                <a:cs typeface="Times New Roman" panose="02020603050405020304" pitchFamily="18" charset="0"/>
              </a:rPr>
              <a:t>   Член на екипа за организация и управление, който е нает за работа в установеното работно време, не може да сключи допълнителен договор за същите задължения, които да бъдат изпълнявани извън установеното работно време.</a:t>
            </a:r>
            <a:endParaRPr lang="bg-BG" sz="5600" dirty="0" smtClean="0">
              <a:solidFill>
                <a:prstClr val="black">
                  <a:lumMod val="75000"/>
                  <a:lumOff val="25000"/>
                </a:prstClr>
              </a:solidFill>
              <a:ea typeface="Calibri" panose="020F0502020204030204" pitchFamily="34" charset="0"/>
              <a:cs typeface="Times New Roman" panose="02020603050405020304" pitchFamily="18" charset="0"/>
            </a:endParaRPr>
          </a:p>
          <a:p>
            <a:pPr marL="0" lvl="0" indent="0" algn="just">
              <a:lnSpc>
                <a:spcPct val="107000"/>
              </a:lnSpc>
              <a:spcAft>
                <a:spcPts val="800"/>
              </a:spcAft>
              <a:buClr>
                <a:srgbClr val="90C226"/>
              </a:buClr>
              <a:buNone/>
            </a:pPr>
            <a:r>
              <a:rPr lang="ru-RU" sz="5600" dirty="0" smtClean="0">
                <a:solidFill>
                  <a:prstClr val="black">
                    <a:lumMod val="75000"/>
                    <a:lumOff val="25000"/>
                  </a:prstClr>
                </a:solidFill>
                <a:ea typeface="Calibri" panose="020F0502020204030204" pitchFamily="34" charset="0"/>
                <a:cs typeface="Times New Roman" panose="02020603050405020304" pitchFamily="18" charset="0"/>
              </a:rPr>
              <a:t>	1.2</a:t>
            </a:r>
            <a:r>
              <a:rPr lang="ru-RU" sz="5600" dirty="0">
                <a:solidFill>
                  <a:prstClr val="black">
                    <a:lumMod val="75000"/>
                    <a:lumOff val="25000"/>
                  </a:prstClr>
                </a:solidFill>
                <a:ea typeface="Calibri" panose="020F0502020204030204" pitchFamily="34" charset="0"/>
                <a:cs typeface="Times New Roman" panose="02020603050405020304" pitchFamily="18" charset="0"/>
              </a:rPr>
              <a:t>. </a:t>
            </a:r>
            <a:r>
              <a:rPr lang="bg-BG" sz="5600" dirty="0" smtClean="0">
                <a:solidFill>
                  <a:prstClr val="black">
                    <a:lumMod val="75000"/>
                    <a:lumOff val="25000"/>
                  </a:prstClr>
                </a:solidFill>
                <a:ea typeface="Calibri" panose="020F0502020204030204" pitchFamily="34" charset="0"/>
                <a:cs typeface="Times New Roman" panose="02020603050405020304" pitchFamily="18" charset="0"/>
              </a:rPr>
              <a:t>Разходи за командировки </a:t>
            </a:r>
            <a:r>
              <a:rPr lang="bg-BG" sz="5600" dirty="0">
                <a:solidFill>
                  <a:prstClr val="black">
                    <a:lumMod val="75000"/>
                    <a:lumOff val="25000"/>
                  </a:prstClr>
                </a:solidFill>
                <a:ea typeface="Calibri" panose="020F0502020204030204" pitchFamily="34" charset="0"/>
                <a:cs typeface="Times New Roman" panose="02020603050405020304" pitchFamily="18" charset="0"/>
              </a:rPr>
              <a:t>на персонала по администриране на </a:t>
            </a:r>
            <a:r>
              <a:rPr lang="bg-BG" sz="5600" dirty="0" smtClean="0">
                <a:solidFill>
                  <a:prstClr val="black">
                    <a:lumMod val="75000"/>
                    <a:lumOff val="25000"/>
                  </a:prstClr>
                </a:solidFill>
                <a:ea typeface="Calibri" panose="020F0502020204030204" pitchFamily="34" charset="0"/>
                <a:cs typeface="Times New Roman" panose="02020603050405020304" pitchFamily="18" charset="0"/>
              </a:rPr>
              <a:t>проекта.</a:t>
            </a:r>
          </a:p>
          <a:p>
            <a:pPr marL="0" lvl="0" indent="0" algn="just">
              <a:lnSpc>
                <a:spcPct val="107000"/>
              </a:lnSpc>
              <a:spcAft>
                <a:spcPts val="800"/>
              </a:spcAft>
              <a:buClr>
                <a:srgbClr val="90C226"/>
              </a:buClr>
              <a:buNone/>
            </a:pPr>
            <a:r>
              <a:rPr lang="ru-RU" sz="5600" dirty="0">
                <a:solidFill>
                  <a:srgbClr val="FF0000"/>
                </a:solidFill>
                <a:ea typeface="Calibri" panose="020F0502020204030204" pitchFamily="34" charset="0"/>
                <a:cs typeface="Times New Roman" panose="02020603050405020304" pitchFamily="18" charset="0"/>
              </a:rPr>
              <a:t>ВАЖНО: </a:t>
            </a:r>
            <a:r>
              <a:rPr lang="ru-RU" sz="5600" dirty="0">
                <a:solidFill>
                  <a:prstClr val="black">
                    <a:lumMod val="75000"/>
                    <a:lumOff val="25000"/>
                  </a:prstClr>
                </a:solidFill>
                <a:ea typeface="Calibri" panose="020F0502020204030204" pitchFamily="34" charset="0"/>
                <a:cs typeface="Times New Roman" panose="02020603050405020304" pitchFamily="18" charset="0"/>
              </a:rPr>
              <a:t>Разходите за командировки не се признават в случаите, когато е командировано лице по граждански договор. Разходите за командировката се признават за допустими само ако изрично са упоменати в договора. При липсата на подобна договореност, се прилага презумпцията, че характера на гражданския договор (предоставяне на резултат от дейност – продукт или услуга) предполага включване на всички разходи, в т. ч. и за командироване, в цената на услугата и не подлежат на отделно заплащане</a:t>
            </a:r>
            <a:r>
              <a:rPr lang="ru-RU" sz="5600" dirty="0" smtClean="0">
                <a:solidFill>
                  <a:prstClr val="black">
                    <a:lumMod val="75000"/>
                    <a:lumOff val="25000"/>
                  </a:prstClr>
                </a:solidFill>
                <a:ea typeface="Calibri" panose="020F0502020204030204" pitchFamily="34" charset="0"/>
                <a:cs typeface="Times New Roman" panose="02020603050405020304" pitchFamily="18" charset="0"/>
              </a:rPr>
              <a:t>.</a:t>
            </a:r>
            <a:endParaRPr lang="bg-BG" sz="5600" dirty="0" smtClean="0">
              <a:solidFill>
                <a:prstClr val="black">
                  <a:lumMod val="75000"/>
                  <a:lumOff val="25000"/>
                </a:prstClr>
              </a:solidFill>
              <a:ea typeface="Calibri" panose="020F0502020204030204" pitchFamily="34" charset="0"/>
              <a:cs typeface="Times New Roman" panose="02020603050405020304" pitchFamily="18" charset="0"/>
            </a:endParaRPr>
          </a:p>
          <a:p>
            <a:pPr marL="449263" lvl="0" indent="-449263" algn="just">
              <a:lnSpc>
                <a:spcPct val="107000"/>
              </a:lnSpc>
              <a:spcAft>
                <a:spcPts val="800"/>
              </a:spcAft>
              <a:buClr>
                <a:srgbClr val="90C226"/>
              </a:buClr>
              <a:buNone/>
            </a:pPr>
            <a:r>
              <a:rPr lang="ru-RU" sz="5600" dirty="0" smtClean="0">
                <a:solidFill>
                  <a:prstClr val="black">
                    <a:lumMod val="75000"/>
                    <a:lumOff val="25000"/>
                  </a:prstClr>
                </a:solidFill>
                <a:ea typeface="Calibri" panose="020F0502020204030204" pitchFamily="34" charset="0"/>
                <a:cs typeface="Times New Roman" panose="02020603050405020304" pitchFamily="18" charset="0"/>
              </a:rPr>
              <a:t>	1.3</a:t>
            </a:r>
            <a:r>
              <a:rPr lang="ru-RU" sz="5600" dirty="0">
                <a:solidFill>
                  <a:prstClr val="black">
                    <a:lumMod val="75000"/>
                    <a:lumOff val="25000"/>
                  </a:prstClr>
                </a:solidFill>
                <a:ea typeface="Calibri" panose="020F0502020204030204" pitchFamily="34" charset="0"/>
                <a:cs typeface="Times New Roman" panose="02020603050405020304" pitchFamily="18" charset="0"/>
              </a:rPr>
              <a:t>. </a:t>
            </a:r>
            <a:r>
              <a:rPr lang="bg-BG" sz="5600" dirty="0" smtClean="0">
                <a:solidFill>
                  <a:prstClr val="black">
                    <a:lumMod val="75000"/>
                    <a:lumOff val="25000"/>
                  </a:prstClr>
                </a:solidFill>
                <a:ea typeface="Calibri" panose="020F0502020204030204" pitchFamily="34" charset="0"/>
                <a:cs typeface="Times New Roman" panose="02020603050405020304" pitchFamily="18" charset="0"/>
              </a:rPr>
              <a:t>Разходи за материали и консумативи, необходими за администрирането на проекта</a:t>
            </a:r>
          </a:p>
          <a:p>
            <a:pPr marL="449263" lvl="0" indent="-449263" algn="just">
              <a:lnSpc>
                <a:spcPct val="107000"/>
              </a:lnSpc>
              <a:spcAft>
                <a:spcPts val="800"/>
              </a:spcAft>
              <a:buClr>
                <a:srgbClr val="90C226"/>
              </a:buClr>
              <a:buNone/>
            </a:pPr>
            <a:r>
              <a:rPr lang="ru-RU" sz="5600" dirty="0" smtClean="0">
                <a:solidFill>
                  <a:prstClr val="black">
                    <a:lumMod val="75000"/>
                    <a:lumOff val="25000"/>
                  </a:prstClr>
                </a:solidFill>
                <a:ea typeface="Calibri" panose="020F0502020204030204" pitchFamily="34" charset="0"/>
                <a:cs typeface="Times New Roman" panose="02020603050405020304" pitchFamily="18" charset="0"/>
              </a:rPr>
              <a:t>	1.4</a:t>
            </a:r>
            <a:r>
              <a:rPr lang="ru-RU" sz="5600" dirty="0">
                <a:solidFill>
                  <a:prstClr val="black">
                    <a:lumMod val="75000"/>
                    <a:lumOff val="25000"/>
                  </a:prstClr>
                </a:solidFill>
                <a:ea typeface="Calibri" panose="020F0502020204030204" pitchFamily="34" charset="0"/>
                <a:cs typeface="Times New Roman" panose="02020603050405020304" pitchFamily="18" charset="0"/>
              </a:rPr>
              <a:t>. </a:t>
            </a:r>
            <a:r>
              <a:rPr lang="bg-BG" sz="5600" dirty="0" smtClean="0">
                <a:solidFill>
                  <a:prstClr val="black">
                    <a:lumMod val="75000"/>
                    <a:lumOff val="25000"/>
                  </a:prstClr>
                </a:solidFill>
                <a:ea typeface="Calibri" panose="020F0502020204030204" pitchFamily="34" charset="0"/>
                <a:cs typeface="Times New Roman" panose="02020603050405020304" pitchFamily="18" charset="0"/>
              </a:rPr>
              <a:t>Режийни разходи: за електроенергия, отопление, вода, комуникационни услуги (телефонни услуги и интернет), почистване на помещенията, използвани за администриране на проектните дейности</a:t>
            </a:r>
            <a:r>
              <a:rPr lang="ru-RU" sz="5600" dirty="0" smtClean="0">
                <a:solidFill>
                  <a:prstClr val="black">
                    <a:lumMod val="75000"/>
                    <a:lumOff val="25000"/>
                  </a:prstClr>
                </a:solidFill>
                <a:ea typeface="Calibri" panose="020F0502020204030204" pitchFamily="34" charset="0"/>
                <a:cs typeface="Times New Roman" panose="02020603050405020304" pitchFamily="18" charset="0"/>
              </a:rPr>
              <a:t>.</a:t>
            </a:r>
            <a:endParaRPr lang="ru-RU" sz="5600" dirty="0">
              <a:solidFill>
                <a:prstClr val="black">
                  <a:lumMod val="75000"/>
                  <a:lumOff val="25000"/>
                </a:prstClr>
              </a:solidFill>
              <a:ea typeface="Calibri" panose="020F0502020204030204" pitchFamily="34" charset="0"/>
              <a:cs typeface="Times New Roman" panose="02020603050405020304" pitchFamily="18" charset="0"/>
            </a:endParaRPr>
          </a:p>
          <a:p>
            <a:pPr marL="0" lvl="0" indent="0" algn="just">
              <a:lnSpc>
                <a:spcPct val="107000"/>
              </a:lnSpc>
              <a:spcAft>
                <a:spcPts val="800"/>
              </a:spcAft>
              <a:buClr>
                <a:srgbClr val="90C226"/>
              </a:buClr>
              <a:buNone/>
            </a:pPr>
            <a:r>
              <a:rPr lang="ru-RU" sz="5600" dirty="0" smtClean="0">
                <a:solidFill>
                  <a:prstClr val="black">
                    <a:lumMod val="75000"/>
                    <a:lumOff val="25000"/>
                  </a:prstClr>
                </a:solidFill>
                <a:ea typeface="Calibri" panose="020F0502020204030204" pitchFamily="34" charset="0"/>
                <a:cs typeface="Times New Roman" panose="02020603050405020304" pitchFamily="18" charset="0"/>
              </a:rPr>
              <a:t>	1.5</a:t>
            </a:r>
            <a:r>
              <a:rPr lang="ru-RU" sz="5600" dirty="0">
                <a:solidFill>
                  <a:prstClr val="black">
                    <a:lumMod val="75000"/>
                    <a:lumOff val="25000"/>
                  </a:prstClr>
                </a:solidFill>
                <a:ea typeface="Calibri" panose="020F0502020204030204" pitchFamily="34" charset="0"/>
                <a:cs typeface="Times New Roman" panose="02020603050405020304" pitchFamily="18" charset="0"/>
              </a:rPr>
              <a:t>. </a:t>
            </a:r>
            <a:r>
              <a:rPr lang="bg-BG" sz="5600" dirty="0" smtClean="0">
                <a:solidFill>
                  <a:prstClr val="black">
                    <a:lumMod val="75000"/>
                    <a:lumOff val="25000"/>
                  </a:prstClr>
                </a:solidFill>
                <a:ea typeface="Calibri" panose="020F0502020204030204" pitchFamily="34" charset="0"/>
                <a:cs typeface="Times New Roman" panose="02020603050405020304" pitchFamily="18" charset="0"/>
              </a:rPr>
              <a:t>Разходи за наем</a:t>
            </a:r>
            <a:r>
              <a:rPr lang="ru-RU" sz="5600" dirty="0" smtClean="0">
                <a:solidFill>
                  <a:prstClr val="black">
                    <a:lumMod val="75000"/>
                    <a:lumOff val="25000"/>
                  </a:prstClr>
                </a:solidFill>
                <a:ea typeface="Calibri" panose="020F0502020204030204" pitchFamily="34" charset="0"/>
                <a:cs typeface="Times New Roman" panose="02020603050405020304" pitchFamily="18" charset="0"/>
              </a:rPr>
              <a:t>. </a:t>
            </a:r>
            <a:endParaRPr lang="ru-RU" sz="5600" dirty="0">
              <a:solidFill>
                <a:prstClr val="black">
                  <a:lumMod val="75000"/>
                  <a:lumOff val="25000"/>
                </a:prstClr>
              </a:solidFill>
              <a:ea typeface="Calibri" panose="020F0502020204030204" pitchFamily="34" charset="0"/>
              <a:cs typeface="Times New Roman" panose="02020603050405020304" pitchFamily="18" charset="0"/>
            </a:endParaRPr>
          </a:p>
          <a:p>
            <a:pPr marL="0" lvl="0" indent="0" algn="just">
              <a:lnSpc>
                <a:spcPct val="107000"/>
              </a:lnSpc>
              <a:spcAft>
                <a:spcPts val="800"/>
              </a:spcAft>
              <a:buClr>
                <a:srgbClr val="90C226"/>
              </a:buClr>
              <a:buNone/>
            </a:pPr>
            <a:endParaRPr lang="en-GB" sz="1500" dirty="0">
              <a:solidFill>
                <a:prstClr val="black">
                  <a:lumMod val="75000"/>
                  <a:lumOff val="25000"/>
                </a:prstClr>
              </a:solidFill>
              <a:ea typeface="Calibri" panose="020F0502020204030204" pitchFamily="34" charset="0"/>
              <a:cs typeface="Times New Roman" panose="02020603050405020304" pitchFamily="18" charset="0"/>
            </a:endParaRPr>
          </a:p>
          <a:p>
            <a:pPr marL="0" indent="0">
              <a:buNone/>
            </a:pPr>
            <a:endParaRPr lang="en-GB" dirty="0"/>
          </a:p>
        </p:txBody>
      </p:sp>
    </p:spTree>
    <p:extLst>
      <p:ext uri="{BB962C8B-B14F-4D97-AF65-F5344CB8AC3E}">
        <p14:creationId xmlns:p14="http://schemas.microsoft.com/office/powerpoint/2010/main" val="341089407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313266"/>
            <a:ext cx="8596668" cy="719667"/>
          </a:xfrm>
        </p:spPr>
        <p:txBody>
          <a:bodyPr/>
          <a:lstStyle/>
          <a:p>
            <a:pPr algn="ctr"/>
            <a:r>
              <a:rPr lang="bg-BG" b="1" dirty="0">
                <a:solidFill>
                  <a:srgbClr val="54A021">
                    <a:lumMod val="75000"/>
                  </a:srgbClr>
                </a:solidFill>
                <a:effectLst>
                  <a:outerShdw blurRad="38100" dist="38100" dir="2700000" algn="tl">
                    <a:srgbClr val="000000">
                      <a:alpha val="43137"/>
                    </a:srgbClr>
                  </a:outerShdw>
                </a:effectLst>
              </a:rPr>
              <a:t>Недопустими разходи</a:t>
            </a:r>
            <a:endParaRPr lang="en-GB" dirty="0"/>
          </a:p>
        </p:txBody>
      </p:sp>
      <p:sp>
        <p:nvSpPr>
          <p:cNvPr id="3" name="Content Placeholder 2"/>
          <p:cNvSpPr>
            <a:spLocks noGrp="1"/>
          </p:cNvSpPr>
          <p:nvPr>
            <p:ph idx="1"/>
          </p:nvPr>
        </p:nvSpPr>
        <p:spPr>
          <a:xfrm>
            <a:off x="677334" y="1032933"/>
            <a:ext cx="8596668" cy="5630334"/>
          </a:xfrm>
        </p:spPr>
        <p:txBody>
          <a:bodyPr>
            <a:normAutofit/>
          </a:bodyPr>
          <a:lstStyle/>
          <a:p>
            <a:pPr lvl="0" algn="just">
              <a:lnSpc>
                <a:spcPct val="150000"/>
              </a:lnSpc>
              <a:buFont typeface="Times New Roman" panose="02020603050405020304" pitchFamily="18" charset="0"/>
              <a:buChar char="•"/>
            </a:pPr>
            <a:r>
              <a:rPr lang="bg-BG" dirty="0">
                <a:ea typeface="Calibri" panose="020F0502020204030204" pitchFamily="34" charset="0"/>
                <a:cs typeface="Times New Roman" panose="02020603050405020304" pitchFamily="18" charset="0"/>
              </a:rPr>
              <a:t>разходи за </a:t>
            </a:r>
            <a:r>
              <a:rPr lang="bg-BG" dirty="0" smtClean="0">
                <a:ea typeface="Calibri" panose="020F0502020204030204" pitchFamily="34" charset="0"/>
                <a:cs typeface="Times New Roman" panose="02020603050405020304" pitchFamily="18" charset="0"/>
              </a:rPr>
              <a:t>материални  </a:t>
            </a:r>
            <a:r>
              <a:rPr lang="bg-BG" dirty="0">
                <a:ea typeface="Calibri" panose="020F0502020204030204" pitchFamily="34" charset="0"/>
                <a:cs typeface="Times New Roman" panose="02020603050405020304" pitchFamily="18" charset="0"/>
              </a:rPr>
              <a:t>и нематериални дълготрайни активи;</a:t>
            </a:r>
            <a:endParaRPr lang="en-GB" sz="1600" dirty="0">
              <a:ea typeface="Calibri" panose="020F0502020204030204" pitchFamily="34" charset="0"/>
              <a:cs typeface="Times New Roman" panose="02020603050405020304" pitchFamily="18" charset="0"/>
            </a:endParaRPr>
          </a:p>
          <a:p>
            <a:pPr lvl="0" algn="just">
              <a:lnSpc>
                <a:spcPct val="150000"/>
              </a:lnSpc>
              <a:buFont typeface="Times New Roman" panose="02020603050405020304" pitchFamily="18" charset="0"/>
              <a:buChar char="•"/>
            </a:pPr>
            <a:r>
              <a:rPr lang="bg-BG" dirty="0">
                <a:ea typeface="Calibri" panose="020F0502020204030204" pitchFamily="34" charset="0"/>
                <a:cs typeface="Times New Roman" panose="02020603050405020304" pitchFamily="18" charset="0"/>
              </a:rPr>
              <a:t>разходи за комисионни, както и лихви по дългове;</a:t>
            </a:r>
            <a:endParaRPr lang="en-GB" sz="1600" dirty="0">
              <a:ea typeface="Calibri" panose="020F0502020204030204" pitchFamily="34" charset="0"/>
              <a:cs typeface="Times New Roman" panose="02020603050405020304" pitchFamily="18" charset="0"/>
            </a:endParaRPr>
          </a:p>
          <a:p>
            <a:pPr lvl="0" algn="just">
              <a:lnSpc>
                <a:spcPct val="150000"/>
              </a:lnSpc>
              <a:buFont typeface="Times New Roman" panose="02020603050405020304" pitchFamily="18" charset="0"/>
              <a:buChar char="•"/>
            </a:pPr>
            <a:r>
              <a:rPr lang="bg-BG" dirty="0">
                <a:ea typeface="Calibri" panose="020F0502020204030204" pitchFamily="34" charset="0"/>
                <a:cs typeface="Times New Roman" panose="02020603050405020304" pitchFamily="18" charset="0"/>
              </a:rPr>
              <a:t>разходи за строително-монтажни работи;</a:t>
            </a:r>
            <a:endParaRPr lang="en-GB" sz="1600" dirty="0">
              <a:ea typeface="Calibri" panose="020F0502020204030204" pitchFamily="34" charset="0"/>
              <a:cs typeface="Times New Roman" panose="02020603050405020304" pitchFamily="18" charset="0"/>
            </a:endParaRPr>
          </a:p>
          <a:p>
            <a:pPr lvl="0" algn="just">
              <a:lnSpc>
                <a:spcPct val="150000"/>
              </a:lnSpc>
              <a:buFont typeface="Times New Roman" panose="02020603050405020304" pitchFamily="18" charset="0"/>
              <a:buChar char="•"/>
            </a:pPr>
            <a:r>
              <a:rPr lang="bg-BG" dirty="0">
                <a:ea typeface="Calibri" panose="020F0502020204030204" pitchFamily="34" charset="0"/>
                <a:cs typeface="Times New Roman" panose="02020603050405020304" pitchFamily="18" charset="0"/>
              </a:rPr>
              <a:t>разходи за разработване и приемане на общински план за действие, в съответствие с областната стратегия за интегриране на ромите или общинска програма за образователна интеграция на децата и учениците от етническите </a:t>
            </a:r>
            <a:r>
              <a:rPr lang="bg-BG" dirty="0" smtClean="0">
                <a:ea typeface="Calibri" panose="020F0502020204030204" pitchFamily="34" charset="0"/>
                <a:cs typeface="Times New Roman" panose="02020603050405020304" pitchFamily="18" charset="0"/>
              </a:rPr>
              <a:t>малцинства</a:t>
            </a:r>
            <a:r>
              <a:rPr lang="bg-BG" dirty="0">
                <a:ea typeface="Calibri" panose="020F0502020204030204" pitchFamily="34" charset="0"/>
                <a:cs typeface="Times New Roman" panose="02020603050405020304" pitchFamily="18" charset="0"/>
              </a:rPr>
              <a:t>.</a:t>
            </a:r>
            <a:endParaRPr lang="en-GB" sz="1600" dirty="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89582475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3896" y="518986"/>
            <a:ext cx="8596668" cy="1103870"/>
          </a:xfrm>
        </p:spPr>
        <p:txBody>
          <a:bodyPr/>
          <a:lstStyle/>
          <a:p>
            <a:pPr algn="ctr"/>
            <a:r>
              <a:rPr lang="bg-BG" dirty="0" smtClean="0">
                <a:solidFill>
                  <a:schemeClr val="accent2">
                    <a:lumMod val="75000"/>
                  </a:schemeClr>
                </a:solidFill>
                <a:effectLst>
                  <a:outerShdw blurRad="38100" dist="38100" dir="2700000" algn="tl">
                    <a:srgbClr val="000000">
                      <a:alpha val="43137"/>
                    </a:srgbClr>
                  </a:outerShdw>
                </a:effectLst>
              </a:rPr>
              <a:t>ЦЕЛ НА ПРОЦЕДУРАТА</a:t>
            </a:r>
            <a:endParaRPr lang="en-GB"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529053" y="1491049"/>
            <a:ext cx="9041512" cy="4596713"/>
          </a:xfrm>
        </p:spPr>
        <p:txBody>
          <a:bodyPr>
            <a:normAutofit lnSpcReduction="10000"/>
          </a:bodyPr>
          <a:lstStyle/>
          <a:p>
            <a:pPr marL="0" indent="0" algn="just">
              <a:buNone/>
            </a:pPr>
            <a:endParaRPr lang="ru-RU" dirty="0" smtClean="0"/>
          </a:p>
          <a:p>
            <a:pPr marL="0" indent="0" algn="just">
              <a:buNone/>
            </a:pPr>
            <a:r>
              <a:rPr lang="bg-BG" sz="2000" b="1" dirty="0" smtClean="0">
                <a:effectLst>
                  <a:outerShdw blurRad="38100" dist="38100" dir="2700000" algn="tl">
                    <a:srgbClr val="000000">
                      <a:alpha val="43137"/>
                    </a:srgbClr>
                  </a:outerShdw>
                </a:effectLst>
              </a:rPr>
              <a:t>Настоящата процедура е насочена към постигането на значими и устойчиви резултати в сферата на образователната интеграция в рамките на населеното място или на цялата община. </a:t>
            </a:r>
          </a:p>
          <a:p>
            <a:pPr marL="0" indent="0" algn="just">
              <a:buNone/>
            </a:pPr>
            <a:endParaRPr lang="bg-BG" sz="2000" b="1" dirty="0" smtClean="0">
              <a:effectLst>
                <a:outerShdw blurRad="38100" dist="38100" dir="2700000" algn="tl">
                  <a:srgbClr val="000000">
                    <a:alpha val="43137"/>
                  </a:srgbClr>
                </a:outerShdw>
              </a:effectLst>
            </a:endParaRPr>
          </a:p>
          <a:p>
            <a:pPr marL="0" indent="0" algn="just">
              <a:buNone/>
            </a:pPr>
            <a:r>
              <a:rPr lang="bg-BG" sz="2000" b="1" dirty="0" smtClean="0">
                <a:effectLst>
                  <a:outerShdw blurRad="38100" dist="38100" dir="2700000" algn="tl">
                    <a:srgbClr val="000000">
                      <a:alpha val="43137"/>
                    </a:srgbClr>
                  </a:outerShdw>
                </a:effectLst>
              </a:rPr>
              <a:t>Допустими са и проекти, които реализират дейности и постигат резултати в повече от една община, когато това спомага за изпълнението на общинските политики във всяка от включените общини. </a:t>
            </a:r>
          </a:p>
          <a:p>
            <a:pPr marL="0" indent="0" algn="just">
              <a:buNone/>
            </a:pPr>
            <a:endParaRPr lang="bg-BG" sz="2000" b="1" dirty="0" smtClean="0">
              <a:effectLst>
                <a:outerShdw blurRad="38100" dist="38100" dir="2700000" algn="tl">
                  <a:srgbClr val="000000">
                    <a:alpha val="43137"/>
                  </a:srgbClr>
                </a:outerShdw>
              </a:effectLst>
            </a:endParaRPr>
          </a:p>
          <a:p>
            <a:pPr marL="0" indent="0" algn="just">
              <a:buNone/>
            </a:pPr>
            <a:r>
              <a:rPr lang="bg-BG" sz="2000" b="1" dirty="0" smtClean="0">
                <a:effectLst>
                  <a:outerShdw blurRad="38100" dist="38100" dir="2700000" algn="tl">
                    <a:srgbClr val="000000">
                      <a:alpha val="43137"/>
                    </a:srgbClr>
                  </a:outerShdw>
                </a:effectLst>
              </a:rPr>
              <a:t>За постигането на тази цел ще се подкрепят средносрочни проекти (3 години), насочени към осъществяване на общинска политика чрез партниране с различни организации и институции.</a:t>
            </a:r>
          </a:p>
          <a:p>
            <a:endParaRPr lang="ru-RU" sz="2300" b="1" dirty="0" smtClean="0">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3554693699"/>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211667"/>
            <a:ext cx="8596668" cy="643467"/>
          </a:xfrm>
        </p:spPr>
        <p:txBody>
          <a:bodyPr/>
          <a:lstStyle/>
          <a:p>
            <a:pPr algn="ctr"/>
            <a:r>
              <a:rPr lang="bg-BG" b="1" dirty="0">
                <a:solidFill>
                  <a:srgbClr val="54A021">
                    <a:lumMod val="75000"/>
                  </a:srgbClr>
                </a:solidFill>
                <a:effectLst>
                  <a:outerShdw blurRad="38100" dist="38100" dir="2700000" algn="tl">
                    <a:srgbClr val="000000">
                      <a:alpha val="43137"/>
                    </a:srgbClr>
                  </a:outerShdw>
                </a:effectLst>
              </a:rPr>
              <a:t>Недопустими разходи</a:t>
            </a:r>
            <a:endParaRPr lang="en-GB" dirty="0"/>
          </a:p>
        </p:txBody>
      </p:sp>
      <p:sp>
        <p:nvSpPr>
          <p:cNvPr id="3" name="Content Placeholder 2"/>
          <p:cNvSpPr>
            <a:spLocks noGrp="1"/>
          </p:cNvSpPr>
          <p:nvPr>
            <p:ph idx="1"/>
          </p:nvPr>
        </p:nvSpPr>
        <p:spPr>
          <a:xfrm>
            <a:off x="677334" y="855134"/>
            <a:ext cx="8596668" cy="5875865"/>
          </a:xfrm>
        </p:spPr>
        <p:txBody>
          <a:bodyPr/>
          <a:lstStyle/>
          <a:p>
            <a:pPr>
              <a:buFont typeface="Arial" panose="020B0604020202020204" pitchFamily="34" charset="0"/>
              <a:buChar char="•"/>
            </a:pPr>
            <a:endParaRPr lang="ru-RU" dirty="0" smtClean="0"/>
          </a:p>
          <a:p>
            <a:pPr algn="just">
              <a:buFont typeface="Arial" panose="020B0604020202020204" pitchFamily="34" charset="0"/>
              <a:buChar char="•"/>
            </a:pPr>
            <a:r>
              <a:rPr lang="bg-BG" dirty="0" smtClean="0"/>
              <a:t>непредвидени разходи</a:t>
            </a:r>
            <a:r>
              <a:rPr lang="ru-RU" dirty="0" smtClean="0"/>
              <a:t>;</a:t>
            </a:r>
            <a:endParaRPr lang="ru-RU" dirty="0"/>
          </a:p>
          <a:p>
            <a:pPr algn="just">
              <a:buFont typeface="Arial" panose="020B0604020202020204" pitchFamily="34" charset="0"/>
              <a:buChar char="•"/>
            </a:pPr>
            <a:r>
              <a:rPr lang="bg-BG" dirty="0" smtClean="0"/>
              <a:t>разходи за закупуване на земя и сгради</a:t>
            </a:r>
            <a:r>
              <a:rPr lang="ru-RU" dirty="0" smtClean="0"/>
              <a:t>;</a:t>
            </a:r>
            <a:endParaRPr lang="ru-RU" dirty="0"/>
          </a:p>
          <a:p>
            <a:pPr algn="just">
              <a:buFont typeface="Arial" panose="020B0604020202020204" pitchFamily="34" charset="0"/>
              <a:buChar char="•"/>
            </a:pPr>
            <a:r>
              <a:rPr lang="bg-BG" dirty="0" smtClean="0"/>
              <a:t>разходи за консултантски услуги за разработване на проектното предложение</a:t>
            </a:r>
            <a:r>
              <a:rPr lang="ru-RU" dirty="0" smtClean="0"/>
              <a:t>;</a:t>
            </a:r>
            <a:endParaRPr lang="ru-RU" dirty="0"/>
          </a:p>
          <a:p>
            <a:pPr algn="just">
              <a:buFont typeface="Arial" panose="020B0604020202020204" pitchFamily="34" charset="0"/>
              <a:buChar char="•"/>
            </a:pPr>
            <a:r>
              <a:rPr lang="ru-RU" dirty="0"/>
              <a:t>принос в натура;</a:t>
            </a:r>
          </a:p>
          <a:p>
            <a:pPr algn="just">
              <a:buFont typeface="Arial" panose="020B0604020202020204" pitchFamily="34" charset="0"/>
              <a:buChar char="•"/>
            </a:pPr>
            <a:r>
              <a:rPr lang="bg-BG" dirty="0" smtClean="0"/>
              <a:t>загуби от обмяна на валута</a:t>
            </a:r>
            <a:r>
              <a:rPr lang="ru-RU" dirty="0" smtClean="0"/>
              <a:t>;</a:t>
            </a:r>
            <a:endParaRPr lang="ru-RU" dirty="0"/>
          </a:p>
          <a:p>
            <a:pPr algn="just">
              <a:buFont typeface="Arial" panose="020B0604020202020204" pitchFamily="34" charset="0"/>
              <a:buChar char="•"/>
            </a:pPr>
            <a:r>
              <a:rPr lang="bg-BG" dirty="0" smtClean="0"/>
              <a:t>разходи за възстановим </a:t>
            </a:r>
            <a:r>
              <a:rPr lang="ru-RU" dirty="0" smtClean="0"/>
              <a:t>ДДС</a:t>
            </a:r>
            <a:r>
              <a:rPr lang="ru-RU" dirty="0"/>
              <a:t>;</a:t>
            </a:r>
          </a:p>
          <a:p>
            <a:pPr algn="just">
              <a:buFont typeface="Arial" panose="020B0604020202020204" pitchFamily="34" charset="0"/>
              <a:buChar char="•"/>
            </a:pPr>
            <a:r>
              <a:rPr lang="bg-BG" dirty="0" smtClean="0"/>
              <a:t>разходи за дейности по проекти, чието изпълнение е стартирало преди подписването на договора за безвъзмездна финансова помощ</a:t>
            </a:r>
            <a:r>
              <a:rPr lang="ru-RU" dirty="0" smtClean="0"/>
              <a:t>;</a:t>
            </a:r>
            <a:endParaRPr lang="ru-RU" dirty="0"/>
          </a:p>
          <a:p>
            <a:pPr algn="just">
              <a:buFont typeface="Arial" panose="020B0604020202020204" pitchFamily="34" charset="0"/>
              <a:buChar char="•"/>
            </a:pPr>
            <a:r>
              <a:rPr lang="bg-BG" dirty="0" smtClean="0"/>
              <a:t>всички разходи, които не попадат в обхвата на допустимите дейности по настоящата процедура, вкл. разходи за дейности, които не са описани във формуляра за кандидатстване или за които от представеното описание не може да се прецени за коя дейност се отнасят и дали тя е допустима</a:t>
            </a:r>
            <a:r>
              <a:rPr lang="ru-RU" dirty="0" smtClean="0"/>
              <a:t>.</a:t>
            </a:r>
            <a:endParaRPr lang="ru-RU" dirty="0"/>
          </a:p>
        </p:txBody>
      </p:sp>
    </p:spTree>
    <p:extLst>
      <p:ext uri="{BB962C8B-B14F-4D97-AF65-F5344CB8AC3E}">
        <p14:creationId xmlns:p14="http://schemas.microsoft.com/office/powerpoint/2010/main" val="104218076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GB"/>
          </a:p>
        </p:txBody>
      </p:sp>
      <p:sp>
        <p:nvSpPr>
          <p:cNvPr id="3" name="Content Placeholder 2"/>
          <p:cNvSpPr>
            <a:spLocks noGrp="1"/>
          </p:cNvSpPr>
          <p:nvPr>
            <p:ph idx="1"/>
          </p:nvPr>
        </p:nvSpPr>
        <p:spPr>
          <a:xfrm>
            <a:off x="677333" y="2160589"/>
            <a:ext cx="9016999" cy="3880773"/>
          </a:xfrm>
        </p:spPr>
        <p:txBody>
          <a:bodyPr>
            <a:normAutofit/>
          </a:bodyPr>
          <a:lstStyle/>
          <a:p>
            <a:pPr marL="0" indent="0">
              <a:buNone/>
            </a:pPr>
            <a:endParaRPr lang="bg-BG" sz="4800" b="1" dirty="0" smtClean="0">
              <a:solidFill>
                <a:schemeClr val="accent2">
                  <a:lumMod val="75000"/>
                </a:schemeClr>
              </a:solidFill>
              <a:effectLst>
                <a:outerShdw blurRad="38100" dist="38100" dir="2700000" algn="tl">
                  <a:srgbClr val="000000">
                    <a:alpha val="43137"/>
                  </a:srgbClr>
                </a:outerShdw>
              </a:effectLst>
            </a:endParaRPr>
          </a:p>
          <a:p>
            <a:pPr marL="0" indent="0">
              <a:buNone/>
            </a:pPr>
            <a:r>
              <a:rPr lang="bg-BG" sz="4800" b="1" dirty="0" smtClean="0">
                <a:solidFill>
                  <a:schemeClr val="accent2">
                    <a:lumMod val="75000"/>
                  </a:schemeClr>
                </a:solidFill>
                <a:effectLst>
                  <a:outerShdw blurRad="38100" dist="38100" dir="2700000" algn="tl">
                    <a:srgbClr val="000000">
                      <a:alpha val="43137"/>
                    </a:srgbClr>
                  </a:outerShdw>
                </a:effectLst>
              </a:rPr>
              <a:t>БЛАГОДАРЯ ЗА ВНИМАНИЕТО</a:t>
            </a:r>
            <a:endParaRPr lang="en-GB" sz="4800" b="1" dirty="0">
              <a:solidFill>
                <a:schemeClr val="accent2">
                  <a:lumMod val="75000"/>
                </a:schemeClr>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20965741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387178"/>
            <a:ext cx="8596668" cy="634314"/>
          </a:xfrm>
        </p:spPr>
        <p:txBody>
          <a:bodyPr>
            <a:noAutofit/>
          </a:bodyPr>
          <a:lstStyle/>
          <a:p>
            <a:pPr algn="ctr"/>
            <a:r>
              <a:rPr lang="bg-BG" dirty="0">
                <a:solidFill>
                  <a:schemeClr val="accent2">
                    <a:lumMod val="75000"/>
                  </a:schemeClr>
                </a:solidFill>
                <a:effectLst>
                  <a:outerShdw blurRad="38100" dist="38100" dir="2700000" algn="tl">
                    <a:srgbClr val="000000">
                      <a:alpha val="43137"/>
                    </a:srgbClr>
                  </a:outerShdw>
                </a:effectLst>
              </a:rPr>
              <a:t>ЦЕЛИ НА ПРОЦЕДУРАТА</a:t>
            </a:r>
            <a:endParaRPr lang="en-GB"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1433385"/>
            <a:ext cx="8596668" cy="5118724"/>
          </a:xfrm>
        </p:spPr>
        <p:txBody>
          <a:bodyPr>
            <a:normAutofit fontScale="92500" lnSpcReduction="20000"/>
          </a:bodyPr>
          <a:lstStyle/>
          <a:p>
            <a:pPr algn="just"/>
            <a:r>
              <a:rPr lang="bg-BG" dirty="0" smtClean="0">
                <a:effectLst>
                  <a:outerShdw blurRad="38100" dist="38100" dir="2700000" algn="tl">
                    <a:srgbClr val="000000">
                      <a:alpha val="43137"/>
                    </a:srgbClr>
                  </a:outerShdw>
                </a:effectLst>
              </a:rPr>
              <a:t>подобряване на условията за равен достъп до предучилищна подготовка и възпитание;</a:t>
            </a:r>
          </a:p>
          <a:p>
            <a:pPr algn="just"/>
            <a:r>
              <a:rPr lang="bg-BG" dirty="0" smtClean="0">
                <a:effectLst>
                  <a:outerShdw blurRad="38100" dist="38100" dir="2700000" algn="tl">
                    <a:srgbClr val="000000">
                      <a:alpha val="43137"/>
                    </a:srgbClr>
                  </a:outerShdw>
                </a:effectLst>
              </a:rPr>
              <a:t>допълнителни занимания с деца, за които българският език не е майчин за овладяване на официалния език преди постъпване в първи клас;</a:t>
            </a:r>
          </a:p>
          <a:p>
            <a:pPr algn="just"/>
            <a:r>
              <a:rPr lang="bg-BG" dirty="0" smtClean="0">
                <a:effectLst>
                  <a:outerShdw blurRad="38100" dist="38100" dir="2700000" algn="tl">
                    <a:srgbClr val="000000">
                      <a:alpha val="43137"/>
                    </a:srgbClr>
                  </a:outerShdw>
                </a:effectLst>
              </a:rPr>
              <a:t>повишаване на качеството на образованието в детските градини и в подготвителните групи в общинските училища, в които се обучават деца от различен етнически произход и/или деца, търсещи или получили международна закрила, с цел тяхната образователна интеграция;</a:t>
            </a:r>
          </a:p>
          <a:p>
            <a:pPr algn="just"/>
            <a:r>
              <a:rPr lang="bg-BG" dirty="0" smtClean="0">
                <a:effectLst>
                  <a:outerShdw blurRad="38100" dist="38100" dir="2700000" algn="tl">
                    <a:srgbClr val="000000">
                      <a:alpha val="43137"/>
                    </a:srgbClr>
                  </a:outerShdw>
                </a:effectLst>
              </a:rPr>
              <a:t>взаимно опознаване на децата от различни етноси и възпитаването им в дух на толерантност;</a:t>
            </a:r>
          </a:p>
          <a:p>
            <a:pPr algn="just"/>
            <a:r>
              <a:rPr lang="bg-BG" dirty="0" smtClean="0">
                <a:effectLst>
                  <a:outerShdw blurRad="38100" dist="38100" dir="2700000" algn="tl">
                    <a:srgbClr val="000000">
                      <a:alpha val="43137"/>
                    </a:srgbClr>
                  </a:outerShdw>
                </a:effectLst>
              </a:rPr>
              <a:t>включване на родителите във възпитателния процес;</a:t>
            </a:r>
          </a:p>
          <a:p>
            <a:pPr algn="just"/>
            <a:r>
              <a:rPr lang="bg-BG" dirty="0" smtClean="0">
                <a:effectLst>
                  <a:outerShdw blurRad="38100" dist="38100" dir="2700000" algn="tl">
                    <a:srgbClr val="000000">
                      <a:alpha val="43137"/>
                    </a:srgbClr>
                  </a:outerShdw>
                </a:effectLst>
              </a:rPr>
              <a:t>създаване на условия за успешна социализация на децата от етническите малцинства и/или от маргинализирани групи и от семейства, търсещи или получили международна закрила;</a:t>
            </a:r>
          </a:p>
          <a:p>
            <a:pPr algn="just"/>
            <a:r>
              <a:rPr lang="bg-BG" dirty="0" smtClean="0">
                <a:effectLst>
                  <a:outerShdw blurRad="38100" dist="38100" dir="2700000" algn="tl">
                    <a:srgbClr val="000000">
                      <a:alpha val="43137"/>
                    </a:srgbClr>
                  </a:outerShdw>
                </a:effectLst>
              </a:rPr>
              <a:t>засилване на мотивацията на деца и родители за участие в образователния процес (постъпване в първи клас);</a:t>
            </a:r>
          </a:p>
          <a:p>
            <a:pPr algn="just"/>
            <a:r>
              <a:rPr lang="bg-BG" dirty="0" smtClean="0">
                <a:effectLst>
                  <a:outerShdw blurRad="38100" dist="38100" dir="2700000" algn="tl">
                    <a:srgbClr val="000000">
                      <a:alpha val="43137"/>
                    </a:srgbClr>
                  </a:outerShdw>
                </a:effectLst>
              </a:rPr>
              <a:t>преодоляване на негативни обществени нагласи, основани на етнически произход.</a:t>
            </a:r>
          </a:p>
          <a:p>
            <a:endParaRPr lang="en-GB" dirty="0"/>
          </a:p>
        </p:txBody>
      </p:sp>
    </p:spTree>
    <p:extLst>
      <p:ext uri="{BB962C8B-B14F-4D97-AF65-F5344CB8AC3E}">
        <p14:creationId xmlns:p14="http://schemas.microsoft.com/office/powerpoint/2010/main" val="336389930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897924"/>
          </a:xfrm>
        </p:spPr>
        <p:txBody>
          <a:bodyPr/>
          <a:lstStyle/>
          <a:p>
            <a:pPr algn="ctr"/>
            <a:r>
              <a:rPr lang="bg-BG" dirty="0" smtClean="0">
                <a:solidFill>
                  <a:schemeClr val="accent2">
                    <a:lumMod val="75000"/>
                  </a:schemeClr>
                </a:solidFill>
                <a:effectLst>
                  <a:outerShdw blurRad="38100" dist="38100" dir="2700000" algn="tl">
                    <a:srgbClr val="000000">
                      <a:alpha val="43137"/>
                    </a:srgbClr>
                  </a:outerShdw>
                </a:effectLst>
              </a:rPr>
              <a:t>ДОПУСТИМИ БЕНЕФИЦИЕНТИ</a:t>
            </a:r>
            <a:endParaRPr lang="en-GB"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1301579"/>
            <a:ext cx="9282212" cy="5346356"/>
          </a:xfrm>
        </p:spPr>
        <p:txBody>
          <a:bodyPr>
            <a:normAutofit fontScale="92500"/>
          </a:bodyPr>
          <a:lstStyle/>
          <a:p>
            <a:pPr algn="just"/>
            <a:r>
              <a:rPr lang="bg-BG" sz="2400" b="1" dirty="0" smtClean="0">
                <a:effectLst>
                  <a:outerShdw blurRad="38100" dist="38100" dir="2700000" algn="tl">
                    <a:srgbClr val="000000">
                      <a:alpha val="43137"/>
                    </a:srgbClr>
                  </a:outerShdw>
                </a:effectLst>
              </a:rPr>
              <a:t>Допустими кандидати:</a:t>
            </a:r>
          </a:p>
          <a:p>
            <a:pPr lvl="1" algn="just">
              <a:buFont typeface="Wingdings" panose="05000000000000000000" pitchFamily="2" charset="2"/>
              <a:buChar char="v"/>
            </a:pPr>
            <a:r>
              <a:rPr lang="bg-BG" sz="2400" dirty="0" smtClean="0"/>
              <a:t>общини (или райони на общини); </a:t>
            </a:r>
          </a:p>
          <a:p>
            <a:pPr lvl="1" algn="just">
              <a:buFont typeface="Wingdings" panose="05000000000000000000" pitchFamily="2" charset="2"/>
              <a:buChar char="v"/>
            </a:pPr>
            <a:r>
              <a:rPr lang="bg-BG" sz="2400" dirty="0" smtClean="0"/>
              <a:t>детски градини; общински училища с подготвителни групи;</a:t>
            </a:r>
          </a:p>
          <a:p>
            <a:pPr lvl="1" algn="just">
              <a:buFont typeface="Wingdings" panose="05000000000000000000" pitchFamily="2" charset="2"/>
              <a:buChar char="v"/>
            </a:pPr>
            <a:r>
              <a:rPr lang="bg-BG" sz="2400" dirty="0" smtClean="0"/>
              <a:t>юридически лица с нестопанска цел за общественополезна дейност</a:t>
            </a:r>
          </a:p>
          <a:p>
            <a:pPr algn="just"/>
            <a:endParaRPr lang="bg-BG" sz="2400" dirty="0"/>
          </a:p>
          <a:p>
            <a:pPr algn="just"/>
            <a:r>
              <a:rPr lang="bg-BG" sz="2400" b="1" dirty="0" smtClean="0">
                <a:effectLst>
                  <a:outerShdw blurRad="38100" dist="38100" dir="2700000" algn="tl">
                    <a:srgbClr val="000000">
                      <a:alpha val="43137"/>
                    </a:srgbClr>
                  </a:outerShdw>
                </a:effectLst>
              </a:rPr>
              <a:t>Допустими партньори</a:t>
            </a:r>
          </a:p>
          <a:p>
            <a:pPr lvl="1" algn="just">
              <a:buFont typeface="Wingdings" panose="05000000000000000000" pitchFamily="2" charset="2"/>
              <a:buChar char="v"/>
            </a:pPr>
            <a:r>
              <a:rPr lang="bg-BG" sz="2400" dirty="0" smtClean="0"/>
              <a:t>общини (или райони на общини);</a:t>
            </a:r>
          </a:p>
          <a:p>
            <a:pPr lvl="1" algn="just">
              <a:buFont typeface="Wingdings" panose="05000000000000000000" pitchFamily="2" charset="2"/>
              <a:buChar char="v"/>
            </a:pPr>
            <a:r>
              <a:rPr lang="bg-BG" sz="2400" dirty="0" smtClean="0"/>
              <a:t>детски градини; общински училища с подготвителни групи;</a:t>
            </a:r>
          </a:p>
          <a:p>
            <a:pPr lvl="1" algn="just">
              <a:buFont typeface="Wingdings" panose="05000000000000000000" pitchFamily="2" charset="2"/>
              <a:buChar char="v"/>
            </a:pPr>
            <a:r>
              <a:rPr lang="bg-BG" sz="2400" dirty="0" smtClean="0"/>
              <a:t>юридически лица с нестопанска цел за общественополезна дейност.</a:t>
            </a:r>
          </a:p>
        </p:txBody>
      </p:sp>
    </p:spTree>
    <p:extLst>
      <p:ext uri="{BB962C8B-B14F-4D97-AF65-F5344CB8AC3E}">
        <p14:creationId xmlns:p14="http://schemas.microsoft.com/office/powerpoint/2010/main" val="182586735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3" y="362465"/>
            <a:ext cx="8596668" cy="864973"/>
          </a:xfrm>
        </p:spPr>
        <p:txBody>
          <a:bodyPr/>
          <a:lstStyle/>
          <a:p>
            <a:r>
              <a:rPr lang="bg-BG" b="1" dirty="0" smtClean="0">
                <a:solidFill>
                  <a:srgbClr val="FF0000"/>
                </a:solidFill>
                <a:effectLst>
                  <a:outerShdw blurRad="38100" dist="38100" dir="2700000" algn="tl">
                    <a:srgbClr val="000000">
                      <a:alpha val="43137"/>
                    </a:srgbClr>
                  </a:outerShdw>
                </a:effectLst>
              </a:rPr>
              <a:t>ВАЖНО!!!</a:t>
            </a:r>
            <a:endParaRPr lang="en-GB" b="1" dirty="0">
              <a:solidFill>
                <a:srgbClr val="FF0000"/>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1227438"/>
            <a:ext cx="8977412" cy="5428735"/>
          </a:xfrm>
        </p:spPr>
        <p:txBody>
          <a:bodyPr>
            <a:normAutofit fontScale="92500" lnSpcReduction="20000"/>
          </a:bodyPr>
          <a:lstStyle/>
          <a:p>
            <a:pPr marL="0" indent="0">
              <a:buNone/>
            </a:pPr>
            <a:r>
              <a:rPr lang="bg-BG" sz="3600" b="1" dirty="0" smtClean="0">
                <a:effectLst>
                  <a:outerShdw blurRad="38100" dist="38100" dir="2700000" algn="tl">
                    <a:srgbClr val="000000">
                      <a:alpha val="43137"/>
                    </a:srgbClr>
                  </a:outerShdw>
                </a:effectLst>
              </a:rPr>
              <a:t>По настоящата процедура партньорството е задължително условие за кандидатстване.</a:t>
            </a:r>
          </a:p>
          <a:p>
            <a:pPr marL="0" indent="0" algn="just">
              <a:buNone/>
            </a:pPr>
            <a:endParaRPr lang="bg-BG" sz="3600" b="1" dirty="0" smtClean="0">
              <a:effectLst>
                <a:outerShdw blurRad="38100" dist="38100" dir="2700000" algn="tl">
                  <a:srgbClr val="000000">
                    <a:alpha val="43137"/>
                  </a:srgbClr>
                </a:outerShdw>
              </a:effectLst>
            </a:endParaRPr>
          </a:p>
          <a:p>
            <a:pPr algn="just"/>
            <a:r>
              <a:rPr lang="bg-BG" sz="3300" dirty="0" smtClean="0"/>
              <a:t>По всеки проект като кандидат или партньор трябва да има поне по един участник от всяка от групите допустими бенефициенти</a:t>
            </a:r>
            <a:r>
              <a:rPr lang="ru-RU" sz="3300" dirty="0" smtClean="0"/>
              <a:t>.</a:t>
            </a:r>
          </a:p>
          <a:p>
            <a:pPr algn="just"/>
            <a:endParaRPr lang="ru-RU" sz="3300" dirty="0"/>
          </a:p>
          <a:p>
            <a:pPr algn="just"/>
            <a:r>
              <a:rPr lang="bg-BG" sz="3300" dirty="0" smtClean="0"/>
              <a:t>Един партньор може да участва в повече от едно проектно предложение, в случай че разполага с достатъчно капацитет, за да изпълни дейностите по проектите.</a:t>
            </a:r>
            <a:endParaRPr lang="bg-BG" sz="3300" dirty="0"/>
          </a:p>
        </p:txBody>
      </p:sp>
    </p:spTree>
    <p:extLst>
      <p:ext uri="{BB962C8B-B14F-4D97-AF65-F5344CB8AC3E}">
        <p14:creationId xmlns:p14="http://schemas.microsoft.com/office/powerpoint/2010/main" val="218543739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626533"/>
          </a:xfrm>
        </p:spPr>
        <p:txBody>
          <a:bodyPr>
            <a:normAutofit fontScale="90000"/>
          </a:bodyPr>
          <a:lstStyle/>
          <a:p>
            <a:r>
              <a:rPr lang="bg-BG" b="1" dirty="0" smtClean="0">
                <a:solidFill>
                  <a:srgbClr val="FF0000"/>
                </a:solidFill>
                <a:effectLst>
                  <a:outerShdw blurRad="38100" dist="38100" dir="2700000" algn="tl">
                    <a:srgbClr val="000000">
                      <a:alpha val="43137"/>
                    </a:srgbClr>
                  </a:outerShdw>
                </a:effectLst>
              </a:rPr>
              <a:t>ВАЖНО – за общини!!!</a:t>
            </a:r>
            <a:endParaRPr lang="en-GB" dirty="0"/>
          </a:p>
        </p:txBody>
      </p:sp>
      <p:sp>
        <p:nvSpPr>
          <p:cNvPr id="3" name="Content Placeholder 2"/>
          <p:cNvSpPr>
            <a:spLocks noGrp="1"/>
          </p:cNvSpPr>
          <p:nvPr>
            <p:ph idx="1"/>
          </p:nvPr>
        </p:nvSpPr>
        <p:spPr>
          <a:xfrm>
            <a:off x="677334" y="1236133"/>
            <a:ext cx="8596668" cy="5393267"/>
          </a:xfrm>
        </p:spPr>
        <p:txBody>
          <a:bodyPr>
            <a:normAutofit/>
          </a:bodyPr>
          <a:lstStyle/>
          <a:p>
            <a:pPr marL="0" indent="0">
              <a:buNone/>
            </a:pPr>
            <a:endParaRPr lang="ru-RU" dirty="0"/>
          </a:p>
          <a:p>
            <a:pPr marL="0" indent="0" algn="just">
              <a:buNone/>
            </a:pPr>
            <a:r>
              <a:rPr lang="bg-BG" sz="1900" b="1" dirty="0" smtClean="0">
                <a:effectLst>
                  <a:outerShdw blurRad="38100" dist="38100" dir="2700000" algn="tl">
                    <a:srgbClr val="000000">
                      <a:alpha val="43137"/>
                    </a:srgbClr>
                  </a:outerShdw>
                </a:effectLst>
              </a:rPr>
              <a:t>1). В случай, че кандидатът и/или партньорът е община или район на община, </a:t>
            </a:r>
            <a:r>
              <a:rPr lang="bg-BG" sz="1900" b="1" u="sng" dirty="0" smtClean="0">
                <a:effectLst>
                  <a:outerShdw blurRad="38100" dist="38100" dir="2700000" algn="tl">
                    <a:srgbClr val="000000">
                      <a:alpha val="43137"/>
                    </a:srgbClr>
                  </a:outerShdw>
                </a:effectLst>
              </a:rPr>
              <a:t>преди сключване на договор</a:t>
            </a:r>
            <a:r>
              <a:rPr lang="bg-BG" sz="1900" b="1" dirty="0" smtClean="0">
                <a:effectLst>
                  <a:outerShdw blurRad="38100" dist="38100" dir="2700000" algn="tl">
                    <a:srgbClr val="000000">
                      <a:alpha val="43137"/>
                    </a:srgbClr>
                  </a:outerShdw>
                </a:effectLst>
              </a:rPr>
              <a:t>, той следва да представи Решение на Общинския съвет за одобряване на споразумение за общинско сътрудничество, с партньора/ите по проекта, съгласно чл. 61 от Закона за местното самоуправление и местната администрация (ЗМСМА).</a:t>
            </a:r>
          </a:p>
          <a:p>
            <a:pPr>
              <a:buNone/>
            </a:pPr>
            <a:endParaRPr lang="bg-BG" sz="1900" b="1" dirty="0" smtClean="0"/>
          </a:p>
          <a:p>
            <a:pPr>
              <a:buNone/>
            </a:pPr>
            <a:r>
              <a:rPr lang="bg-BG" sz="1900" b="1" dirty="0" smtClean="0">
                <a:effectLst>
                  <a:outerShdw blurRad="38100" dist="38100" dir="2700000" algn="tl">
                    <a:srgbClr val="000000">
                      <a:alpha val="43137"/>
                    </a:srgbClr>
                  </a:outerShdw>
                </a:effectLst>
              </a:rPr>
              <a:t>2). Когато кандидат или партньор е община, декларациите се подписват от кмета на общината.</a:t>
            </a:r>
          </a:p>
          <a:p>
            <a:pPr>
              <a:buNone/>
            </a:pPr>
            <a:r>
              <a:rPr lang="bg-BG" sz="1900" b="1" dirty="0" smtClean="0">
                <a:effectLst>
                  <a:outerShdw blurRad="38100" dist="38100" dir="2700000" algn="tl">
                    <a:srgbClr val="000000">
                      <a:alpha val="43137"/>
                    </a:srgbClr>
                  </a:outerShdw>
                </a:effectLst>
              </a:rPr>
              <a:t>	В случаите, в които кандидат/партньор е район на община, декларацията се подписва от:</a:t>
            </a:r>
          </a:p>
          <a:p>
            <a:pPr>
              <a:buNone/>
            </a:pPr>
            <a:endParaRPr lang="bg-BG" sz="1900" b="1" dirty="0" smtClean="0">
              <a:effectLst>
                <a:outerShdw blurRad="38100" dist="38100" dir="2700000" algn="tl">
                  <a:srgbClr val="000000">
                    <a:alpha val="43137"/>
                  </a:srgbClr>
                </a:outerShdw>
              </a:effectLst>
            </a:endParaRPr>
          </a:p>
          <a:p>
            <a:r>
              <a:rPr lang="bg-BG" sz="1900" b="1" dirty="0" smtClean="0">
                <a:effectLst>
                  <a:outerShdw blurRad="38100" dist="38100" dir="2700000" algn="tl">
                    <a:srgbClr val="000000">
                      <a:alpha val="43137"/>
                    </a:srgbClr>
                  </a:outerShdw>
                </a:effectLst>
              </a:rPr>
              <a:t>	кмета на общината, в чиято структура е съответния район, и </a:t>
            </a:r>
          </a:p>
          <a:p>
            <a:r>
              <a:rPr lang="bg-BG" sz="1900" b="1" dirty="0" smtClean="0">
                <a:effectLst>
                  <a:outerShdw blurRad="38100" dist="38100" dir="2700000" algn="tl">
                    <a:srgbClr val="000000">
                      <a:alpha val="43137"/>
                    </a:srgbClr>
                  </a:outerShdw>
                </a:effectLst>
              </a:rPr>
              <a:t>	кмета на съответния район.</a:t>
            </a:r>
          </a:p>
          <a:p>
            <a:pPr>
              <a:buNone/>
            </a:pPr>
            <a:endParaRPr lang="en-GB" dirty="0"/>
          </a:p>
        </p:txBody>
      </p:sp>
    </p:spTree>
    <p:extLst>
      <p:ext uri="{BB962C8B-B14F-4D97-AF65-F5344CB8AC3E}">
        <p14:creationId xmlns:p14="http://schemas.microsoft.com/office/powerpoint/2010/main" val="107266228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733168"/>
          </a:xfrm>
        </p:spPr>
        <p:txBody>
          <a:bodyPr/>
          <a:lstStyle/>
          <a:p>
            <a:pPr algn="ctr"/>
            <a:r>
              <a:rPr lang="bg-BG" b="1" dirty="0" smtClean="0">
                <a:solidFill>
                  <a:schemeClr val="accent2">
                    <a:lumMod val="75000"/>
                  </a:schemeClr>
                </a:solidFill>
                <a:effectLst>
                  <a:outerShdw blurRad="38100" dist="38100" dir="2700000" algn="tl">
                    <a:srgbClr val="000000">
                      <a:alpha val="43137"/>
                    </a:srgbClr>
                  </a:outerShdw>
                </a:effectLst>
              </a:rPr>
              <a:t>ДОПУСТИМИ ЦЕЛЕВИ ГРУПИ</a:t>
            </a:r>
            <a:endParaRPr lang="en-GB" b="1" dirty="0">
              <a:solidFill>
                <a:schemeClr val="accent2">
                  <a:lumMod val="75000"/>
                </a:schemeClr>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677334" y="2484120"/>
            <a:ext cx="10410796" cy="4221480"/>
          </a:xfrm>
        </p:spPr>
        <p:txBody>
          <a:bodyPr>
            <a:normAutofit/>
          </a:bodyPr>
          <a:lstStyle/>
          <a:p>
            <a:pPr algn="just"/>
            <a:r>
              <a:rPr lang="bg-BG" sz="3200" dirty="0" smtClean="0">
                <a:effectLst>
                  <a:outerShdw blurRad="38100" dist="38100" dir="2700000" algn="tl">
                    <a:srgbClr val="000000">
                      <a:alpha val="43137"/>
                    </a:srgbClr>
                  </a:outerShdw>
                </a:effectLst>
              </a:rPr>
              <a:t>деца от етническите малцинства и/или от маргинализирани групи и/или от семейства, търсещи или получили международна закрила;</a:t>
            </a:r>
          </a:p>
          <a:p>
            <a:pPr algn="just">
              <a:buNone/>
            </a:pPr>
            <a:endParaRPr lang="bg-BG" sz="3200" dirty="0" smtClean="0">
              <a:effectLst>
                <a:outerShdw blurRad="38100" dist="38100" dir="2700000" algn="tl">
                  <a:srgbClr val="000000">
                    <a:alpha val="43137"/>
                  </a:srgbClr>
                </a:outerShdw>
              </a:effectLst>
            </a:endParaRPr>
          </a:p>
          <a:p>
            <a:pPr algn="just"/>
            <a:r>
              <a:rPr lang="bg-BG" sz="3200" dirty="0" smtClean="0">
                <a:effectLst>
                  <a:outerShdw blurRad="38100" dist="38100" dir="2700000" algn="tl">
                    <a:srgbClr val="000000">
                      <a:alpha val="43137"/>
                    </a:srgbClr>
                  </a:outerShdw>
                </a:effectLst>
              </a:rPr>
              <a:t>родители</a:t>
            </a:r>
          </a:p>
          <a:p>
            <a:pPr marL="0" indent="0" algn="just">
              <a:buNone/>
            </a:pPr>
            <a:endParaRPr lang="bg-BG" sz="2400" dirty="0">
              <a:effectLst>
                <a:outerShdw blurRad="38100" dist="38100" dir="2700000" algn="tl">
                  <a:srgbClr val="000000">
                    <a:alpha val="43137"/>
                  </a:srgbClr>
                </a:outerShdw>
              </a:effectLst>
            </a:endParaRPr>
          </a:p>
          <a:p>
            <a:pPr marL="0" indent="0" algn="just">
              <a:buNone/>
            </a:pPr>
            <a:endParaRPr lang="bg-BG" sz="3200" dirty="0">
              <a:effectLst>
                <a:outerShdw blurRad="38100" dist="38100" dir="2700000" algn="tl">
                  <a:srgbClr val="000000">
                    <a:alpha val="43137"/>
                  </a:srgbClr>
                </a:outerShdw>
              </a:effectLst>
            </a:endParaRPr>
          </a:p>
          <a:p>
            <a:pPr marL="0" indent="0" algn="just">
              <a:buNone/>
            </a:pPr>
            <a:endParaRPr lang="bg-BG" sz="2400" dirty="0">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373158636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bg-BG" b="1" dirty="0" smtClean="0">
                <a:solidFill>
                  <a:srgbClr val="FF0000"/>
                </a:solidFill>
                <a:effectLst>
                  <a:outerShdw blurRad="38100" dist="38100" dir="2700000" algn="tl">
                    <a:srgbClr val="000000">
                      <a:alpha val="43137"/>
                    </a:srgbClr>
                  </a:outerShdw>
                </a:effectLst>
              </a:rPr>
              <a:t>ВАЖНО !!!</a:t>
            </a:r>
            <a:endParaRPr lang="en-GB" b="1" dirty="0">
              <a:solidFill>
                <a:srgbClr val="FF0000"/>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p:txBody>
          <a:bodyPr>
            <a:normAutofit/>
          </a:bodyPr>
          <a:lstStyle/>
          <a:p>
            <a:pPr marL="0" indent="0" algn="just">
              <a:buNone/>
            </a:pPr>
            <a:r>
              <a:rPr lang="bg-BG" sz="2400" dirty="0" smtClean="0">
                <a:effectLst>
                  <a:outerShdw blurRad="38100" dist="38100" dir="2700000" algn="tl">
                    <a:srgbClr val="000000">
                      <a:alpha val="43137"/>
                    </a:srgbClr>
                  </a:outerShdw>
                </a:effectLst>
              </a:rPr>
              <a:t>Най-малко 20 % от участниците във всеки проект трябва да бъдат деца от етнически малцинствени групи и/или деца, търсещи или получили международна закрила, които се намират или са застрашени от попадане в състояние на изключеност от образователния процес поради трудности от културно и езиково естество. Участници може да бъдат и деца, които не са представители на етнически малцинствени групи, с цел постигане на интеграционен ефект от изпълнението на процедурата. </a:t>
            </a:r>
            <a:endParaRPr lang="bg-BG" sz="2400" dirty="0">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262967643"/>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xmlns="" name="Facet" id="{C0C680CD-088A-49FC-A102-D699147F32B2}" vid="{CFBC31BA-B70F-4F30-BCAA-4F3011E16C4D}"/>
    </a:ext>
  </a:extLst>
</a:theme>
</file>

<file path=ppt/theme/theme2.xml><?xml version="1.0" encoding="utf-8"?>
<a:theme xmlns:a="http://schemas.openxmlformats.org/drawingml/2006/main" name="1_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 xmlns:thm15="http://schemas.microsoft.com/office/thememl/2012/main" name="Facet" id="{C0C680CD-088A-49FC-A102-D699147F32B2}" vid="{CFBC31BA-B70F-4F30-BCAA-4F3011E16C4D}"/>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377</TotalTime>
  <Words>2123</Words>
  <Application>Microsoft Office PowerPoint</Application>
  <PresentationFormat>По избор</PresentationFormat>
  <Paragraphs>201</Paragraphs>
  <Slides>31</Slides>
  <Notes>1</Notes>
  <HiddenSlides>0</HiddenSlides>
  <MMClips>0</MMClips>
  <ScaleCrop>false</ScaleCrop>
  <HeadingPairs>
    <vt:vector size="4" baseType="variant">
      <vt:variant>
        <vt:lpstr>Тема</vt:lpstr>
      </vt:variant>
      <vt:variant>
        <vt:i4>2</vt:i4>
      </vt:variant>
      <vt:variant>
        <vt:lpstr>Заглавия на слайдовете</vt:lpstr>
      </vt:variant>
      <vt:variant>
        <vt:i4>31</vt:i4>
      </vt:variant>
    </vt:vector>
  </HeadingPairs>
  <TitlesOfParts>
    <vt:vector size="33" baseType="lpstr">
      <vt:lpstr>Facet</vt:lpstr>
      <vt:lpstr>1_Facet</vt:lpstr>
      <vt:lpstr>             „ПОДКРЕПА ЗА  ПРЕДУЧИЛИЩНОТО ВЪЗПИТАНИЕ И ПОДГОТОВКА НА ДЕЦА В НЕРАВНОСТОЙНО ПОЛОЖЕНИЕ“</vt:lpstr>
      <vt:lpstr>Презентация на PowerPoint</vt:lpstr>
      <vt:lpstr>ЦЕЛ НА ПРОЦЕДУРАТА</vt:lpstr>
      <vt:lpstr>ЦЕЛИ НА ПРОЦЕДУРАТА</vt:lpstr>
      <vt:lpstr>ДОПУСТИМИ БЕНЕФИЦИЕНТИ</vt:lpstr>
      <vt:lpstr>ВАЖНО!!!</vt:lpstr>
      <vt:lpstr>ВАЖНО – за общини!!!</vt:lpstr>
      <vt:lpstr>ДОПУСТИМИ ЦЕЛЕВИ ГРУПИ</vt:lpstr>
      <vt:lpstr>ВАЖНО !!!</vt:lpstr>
      <vt:lpstr>ДОПУСТИМИ ДЕЙНОСТИ</vt:lpstr>
      <vt:lpstr>ДОПУСТИМИ ДЕЙНОСТИ</vt:lpstr>
      <vt:lpstr>ВАЖНО !!!</vt:lpstr>
      <vt:lpstr>Презентация на PowerPoint</vt:lpstr>
      <vt:lpstr>ЗАДЪЛЖИТЕЛНИ ДЕЙНОСТИ</vt:lpstr>
      <vt:lpstr>ВАЖНО !!!</vt:lpstr>
      <vt:lpstr>НАЧИН НА КАНДИДАТСТВАНЕ</vt:lpstr>
      <vt:lpstr>Адрес за подаване на проектните предложения</vt:lpstr>
      <vt:lpstr>СРОК ЗА КАНДИДАТСТВАНЕ</vt:lpstr>
      <vt:lpstr>Минимален и максимален срок за изпълнение на проекта</vt:lpstr>
      <vt:lpstr>МИНИМАЛЕН И МАКСИМАЛЕН РАЗМЕР НА БФП</vt:lpstr>
      <vt:lpstr>ОЦЕНКА НА ПРОЕКТНИТЕ ПРЕДЛОЖЕНИЯ</vt:lpstr>
      <vt:lpstr>Условия за допустимост на разходите</vt:lpstr>
      <vt:lpstr>Условия за допустимост на разходите</vt:lpstr>
      <vt:lpstr>Допустими разходи</vt:lpstr>
      <vt:lpstr>Допустими разходи</vt:lpstr>
      <vt:lpstr>Допустими разходи</vt:lpstr>
      <vt:lpstr>Допустими разходи</vt:lpstr>
      <vt:lpstr>Допустими разходи</vt:lpstr>
      <vt:lpstr>Недопустими разходи</vt:lpstr>
      <vt:lpstr>Недопустими разходи</vt:lpstr>
      <vt:lpstr>Презентация на PowerPoint</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ПОДКРЕПА ЗА  ПРЕДУЧИЛИЩНОТО ВЪЗПИТАНИЕ И ПОДГОТОВКА на ДЕЦА В НЕРАВНОСТОЙНО ПОЛОЖЕНИЕ</dc:title>
  <dc:creator>Yavor D Dimitrov</dc:creator>
  <cp:lastModifiedBy>dimo</cp:lastModifiedBy>
  <cp:revision>41</cp:revision>
  <dcterms:created xsi:type="dcterms:W3CDTF">2015-09-15T11:09:16Z</dcterms:created>
  <dcterms:modified xsi:type="dcterms:W3CDTF">2015-10-14T06:09:00Z</dcterms:modified>
</cp:coreProperties>
</file>

<file path=docProps/thumbnail.jpeg>
</file>